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7"/>
  </p:notesMasterIdLst>
  <p:sldIdLst>
    <p:sldId id="265" r:id="rId2"/>
    <p:sldId id="263" r:id="rId3"/>
    <p:sldId id="257" r:id="rId4"/>
    <p:sldId id="266" r:id="rId5"/>
    <p:sldId id="267" r:id="rId6"/>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フォーマット" id="{D5E57685-9B97-47C0-8D88-8F32AA9E4733}">
          <p14:sldIdLst>
            <p14:sldId id="265"/>
            <p14:sldId id="263"/>
            <p14:sldId id="257"/>
          </p14:sldIdLst>
        </p14:section>
        <p14:section name="作成例" id="{6D8D1AFB-DDAB-4C3E-9294-4B187CF1858D}">
          <p14:sldIdLst>
            <p14:sldId id="266"/>
            <p14:sldId id="267"/>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9999"/>
    <a:srgbClr val="F08E97"/>
    <a:srgbClr val="FF7C80"/>
    <a:srgbClr val="FFCCCC"/>
    <a:srgbClr val="92D050"/>
    <a:srgbClr val="D0F2AD"/>
    <a:srgbClr val="C9C9C9"/>
    <a:srgbClr val="EDED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62" autoAdjust="0"/>
    <p:restoredTop sz="95317" autoAdjust="0"/>
  </p:normalViewPr>
  <p:slideViewPr>
    <p:cSldViewPr snapToGrid="0">
      <p:cViewPr varScale="1">
        <p:scale>
          <a:sx n="59" d="100"/>
          <a:sy n="59" d="100"/>
        </p:scale>
        <p:origin x="1140" y="5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831" cy="495029"/>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1"/>
            <a:ext cx="2918831" cy="495029"/>
          </a:xfrm>
          <a:prstGeom prst="rect">
            <a:avLst/>
          </a:prstGeom>
        </p:spPr>
        <p:txBody>
          <a:bodyPr vert="horz" lIns="91434" tIns="45717" rIns="91434" bIns="45717" rtlCol="0"/>
          <a:lstStyle>
            <a:lvl1pPr algn="r">
              <a:defRPr sz="1200"/>
            </a:lvl1pPr>
          </a:lstStyle>
          <a:p>
            <a:fld id="{54AB9446-1F31-41CB-9230-A23D81239B0E}" type="datetimeFigureOut">
              <a:rPr kumimoji="1" lang="ja-JP" altLang="en-US" smtClean="0"/>
              <a:t>2026/4/22</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1"/>
          </a:xfrm>
          <a:prstGeom prst="rect">
            <a:avLst/>
          </a:prstGeom>
        </p:spPr>
        <p:txBody>
          <a:bodyPr vert="horz" lIns="91434" tIns="45717" rIns="91434"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6"/>
            <a:ext cx="2918831" cy="495028"/>
          </a:xfrm>
          <a:prstGeom prst="rect">
            <a:avLst/>
          </a:prstGeom>
        </p:spPr>
        <p:txBody>
          <a:bodyPr vert="horz" lIns="91434" tIns="45717" rIns="91434" bIns="45717" rtlCol="0" anchor="b"/>
          <a:lstStyle>
            <a:lvl1pPr algn="r">
              <a:defRPr sz="1200"/>
            </a:lvl1pPr>
          </a:lstStyle>
          <a:p>
            <a:fld id="{3486739D-F380-4AC3-BA9A-08294B14076F}" type="slidenum">
              <a:rPr kumimoji="1" lang="ja-JP" altLang="en-US" smtClean="0"/>
              <a:t>‹#›</a:t>
            </a:fld>
            <a:endParaRPr kumimoji="1" lang="ja-JP" altLang="en-US"/>
          </a:p>
        </p:txBody>
      </p:sp>
    </p:spTree>
    <p:extLst>
      <p:ext uri="{BB962C8B-B14F-4D97-AF65-F5344CB8AC3E}">
        <p14:creationId xmlns:p14="http://schemas.microsoft.com/office/powerpoint/2010/main" val="4701647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486739D-F380-4AC3-BA9A-08294B14076F}" type="slidenum">
              <a:rPr kumimoji="1" lang="ja-JP" altLang="en-US" smtClean="0"/>
              <a:t>1</a:t>
            </a:fld>
            <a:endParaRPr kumimoji="1" lang="ja-JP" altLang="en-US"/>
          </a:p>
        </p:txBody>
      </p:sp>
    </p:spTree>
    <p:extLst>
      <p:ext uri="{BB962C8B-B14F-4D97-AF65-F5344CB8AC3E}">
        <p14:creationId xmlns:p14="http://schemas.microsoft.com/office/powerpoint/2010/main" val="2877142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486739D-F380-4AC3-BA9A-08294B14076F}" type="slidenum">
              <a:rPr kumimoji="1" lang="ja-JP" altLang="en-US" smtClean="0"/>
              <a:t>2</a:t>
            </a:fld>
            <a:endParaRPr kumimoji="1" lang="ja-JP" altLang="en-US"/>
          </a:p>
        </p:txBody>
      </p:sp>
    </p:spTree>
    <p:extLst>
      <p:ext uri="{BB962C8B-B14F-4D97-AF65-F5344CB8AC3E}">
        <p14:creationId xmlns:p14="http://schemas.microsoft.com/office/powerpoint/2010/main" val="3165578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486739D-F380-4AC3-BA9A-08294B14076F}" type="slidenum">
              <a:rPr kumimoji="1" lang="ja-JP" altLang="en-US" smtClean="0"/>
              <a:t>4</a:t>
            </a:fld>
            <a:endParaRPr kumimoji="1" lang="ja-JP" altLang="en-US"/>
          </a:p>
        </p:txBody>
      </p:sp>
    </p:spTree>
    <p:extLst>
      <p:ext uri="{BB962C8B-B14F-4D97-AF65-F5344CB8AC3E}">
        <p14:creationId xmlns:p14="http://schemas.microsoft.com/office/powerpoint/2010/main" val="1693304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486739D-F380-4AC3-BA9A-08294B14076F}" type="slidenum">
              <a:rPr kumimoji="1" lang="ja-JP" altLang="en-US" smtClean="0"/>
              <a:t>5</a:t>
            </a:fld>
            <a:endParaRPr kumimoji="1" lang="ja-JP" altLang="en-US"/>
          </a:p>
        </p:txBody>
      </p:sp>
    </p:spTree>
    <p:extLst>
      <p:ext uri="{BB962C8B-B14F-4D97-AF65-F5344CB8AC3E}">
        <p14:creationId xmlns:p14="http://schemas.microsoft.com/office/powerpoint/2010/main" val="110183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8" name="Line 59">
            <a:extLst>
              <a:ext uri="{FF2B5EF4-FFF2-40B4-BE49-F238E27FC236}">
                <a16:creationId xmlns:a16="http://schemas.microsoft.com/office/drawing/2014/main" id="{BA3C194C-9555-4B21-BD5B-992730BEB059}"/>
              </a:ext>
            </a:extLst>
          </p:cNvPr>
          <p:cNvSpPr>
            <a:spLocks noChangeShapeType="1"/>
          </p:cNvSpPr>
          <p:nvPr userDrawn="1"/>
        </p:nvSpPr>
        <p:spPr bwMode="auto">
          <a:xfrm flipV="1">
            <a:off x="240266" y="375519"/>
            <a:ext cx="9425470" cy="0"/>
          </a:xfrm>
          <a:prstGeom prst="line">
            <a:avLst/>
          </a:prstGeom>
          <a:noFill/>
          <a:ln w="25400">
            <a:solidFill>
              <a:schemeClr val="accent3"/>
            </a:solidFill>
            <a:round/>
            <a:headEnd/>
            <a:tailEnd/>
          </a:ln>
          <a:extLst>
            <a:ext uri="{909E8E84-426E-40DD-AFC4-6F175D3DCCD1}">
              <a14:hiddenFill xmlns:a14="http://schemas.microsoft.com/office/drawing/2010/main">
                <a:noFill/>
              </a14:hiddenFill>
            </a:ext>
          </a:extLst>
        </p:spPr>
        <p:txBody>
          <a:bodyPr>
            <a:spAutoFit/>
          </a:bodyPr>
          <a:lstStyle/>
          <a:p>
            <a:endParaRPr lang="ja-JP" altLang="en-US" sz="2405" dirty="0"/>
          </a:p>
        </p:txBody>
      </p:sp>
    </p:spTree>
    <p:extLst>
      <p:ext uri="{BB962C8B-B14F-4D97-AF65-F5344CB8AC3E}">
        <p14:creationId xmlns:p14="http://schemas.microsoft.com/office/powerpoint/2010/main" val="3096896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8752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70F8650A-C75F-8C9D-7FCC-9607ADFFADC8}"/>
              </a:ext>
            </a:extLst>
          </p:cNvPr>
          <p:cNvSpPr/>
          <p:nvPr/>
        </p:nvSpPr>
        <p:spPr bwMode="auto">
          <a:xfrm>
            <a:off x="79559" y="2406893"/>
            <a:ext cx="4717424" cy="684107"/>
          </a:xfrm>
          <a:prstGeom prst="rect">
            <a:avLst/>
          </a:prstGeom>
          <a:ln>
            <a:solidFill>
              <a:schemeClr val="bg2">
                <a:lumMod val="75000"/>
              </a:schemeClr>
            </a:solidFill>
            <a:headEnd/>
            <a:tailEnd/>
          </a:ln>
        </p:spPr>
        <p:style>
          <a:lnRef idx="2">
            <a:schemeClr val="accent1"/>
          </a:lnRef>
          <a:fillRef idx="1">
            <a:schemeClr val="lt1"/>
          </a:fillRef>
          <a:effectRef idx="0">
            <a:schemeClr val="accent1"/>
          </a:effectRef>
          <a:fontRef idx="minor">
            <a:schemeClr val="dk1"/>
          </a:fontRef>
        </p:style>
        <p:txBody>
          <a:bodyPr wrap="square" rtlCol="0" anchor="ctr"/>
          <a:lstStyle/>
          <a:p>
            <a:pPr marL="171450" indent="-171450" algn="l">
              <a:buFont typeface="Arial" panose="020B0604020202020204" pitchFamily="34" charset="0"/>
              <a:buChar char="•"/>
            </a:pPr>
            <a:r>
              <a:rPr lang="ja-JP" altLang="en-US" sz="1000"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kumimoji="0" lang="ja-JP" altLang="en-US" sz="1000" dirty="0">
                <a:latin typeface="Meiryo UI" panose="020B0604030504040204" pitchFamily="50" charset="-128"/>
                <a:ea typeface="Meiryo UI" panose="020B0604030504040204" pitchFamily="50" charset="-128"/>
              </a:rPr>
              <a:t>　</a:t>
            </a:r>
            <a:endParaRPr kumimoji="0" lang="en-US" altLang="ja-JP" sz="1000" dirty="0">
              <a:latin typeface="Meiryo UI" panose="020B0604030504040204" pitchFamily="50" charset="-128"/>
              <a:ea typeface="Meiryo UI" panose="020B0604030504040204" pitchFamily="50" charset="-128"/>
            </a:endParaRPr>
          </a:p>
        </p:txBody>
      </p:sp>
      <p:sp>
        <p:nvSpPr>
          <p:cNvPr id="6" name="テキスト プレースホルダー 1">
            <a:extLst>
              <a:ext uri="{FF2B5EF4-FFF2-40B4-BE49-F238E27FC236}">
                <a16:creationId xmlns:a16="http://schemas.microsoft.com/office/drawing/2014/main" id="{2D1EDA80-343F-4B20-8978-9E878A3CF4D0}"/>
              </a:ext>
            </a:extLst>
          </p:cNvPr>
          <p:cNvSpPr txBox="1">
            <a:spLocks/>
          </p:cNvSpPr>
          <p:nvPr/>
        </p:nvSpPr>
        <p:spPr>
          <a:xfrm>
            <a:off x="180000" y="687311"/>
            <a:ext cx="9546000" cy="392960"/>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1400" b="1" dirty="0">
                <a:latin typeface="Meiryo UI" panose="020B0604030504040204" pitchFamily="50" charset="-128"/>
                <a:ea typeface="Meiryo UI" panose="020B0604030504040204" pitchFamily="50" charset="-128"/>
              </a:rPr>
              <a:t>補助事業名称：</a:t>
            </a:r>
          </a:p>
        </p:txBody>
      </p:sp>
      <p:sp>
        <p:nvSpPr>
          <p:cNvPr id="10" name="テキスト プレースホルダー 2">
            <a:extLst>
              <a:ext uri="{FF2B5EF4-FFF2-40B4-BE49-F238E27FC236}">
                <a16:creationId xmlns:a16="http://schemas.microsoft.com/office/drawing/2014/main" id="{170ABE15-4FC7-41E9-BB62-6EF6BF12CB8C}"/>
              </a:ext>
            </a:extLst>
          </p:cNvPr>
          <p:cNvSpPr txBox="1">
            <a:spLocks/>
          </p:cNvSpPr>
          <p:nvPr/>
        </p:nvSpPr>
        <p:spPr>
          <a:xfrm>
            <a:off x="5603162" y="417494"/>
            <a:ext cx="4115738" cy="363922"/>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kumimoji="1"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r"/>
            <a:r>
              <a:rPr lang="ja-JP" altLang="en-US" sz="1400" b="1" dirty="0">
                <a:latin typeface="Meiryo UI" panose="020B0604030504040204" pitchFamily="50" charset="-128"/>
                <a:ea typeface="Meiryo UI" panose="020B0604030504040204" pitchFamily="50" charset="-128"/>
              </a:rPr>
              <a:t>補助金申請額：</a:t>
            </a:r>
            <a:r>
              <a:rPr lang="ja-JP" altLang="en-US" sz="1400" b="1" u="sng"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円</a:t>
            </a:r>
          </a:p>
        </p:txBody>
      </p:sp>
      <p:sp>
        <p:nvSpPr>
          <p:cNvPr id="17" name="正方形/長方形 16">
            <a:extLst>
              <a:ext uri="{FF2B5EF4-FFF2-40B4-BE49-F238E27FC236}">
                <a16:creationId xmlns:a16="http://schemas.microsoft.com/office/drawing/2014/main" id="{D5B78102-90E2-4579-8A51-07E935AABEEA}"/>
              </a:ext>
            </a:extLst>
          </p:cNvPr>
          <p:cNvSpPr/>
          <p:nvPr/>
        </p:nvSpPr>
        <p:spPr bwMode="auto">
          <a:xfrm>
            <a:off x="671438" y="1051233"/>
            <a:ext cx="5093574" cy="1105925"/>
          </a:xfrm>
          <a:prstGeom prst="rect">
            <a:avLst/>
          </a:prstGeom>
          <a:ln>
            <a:solidFill>
              <a:schemeClr val="accent1">
                <a:lumMod val="60000"/>
                <a:lumOff val="40000"/>
              </a:schemeClr>
            </a:solidFill>
            <a:headEnd/>
            <a:tailEnd/>
          </a:ln>
        </p:spPr>
        <p:style>
          <a:lnRef idx="2">
            <a:schemeClr val="dk1"/>
          </a:lnRef>
          <a:fillRef idx="1">
            <a:schemeClr val="lt1"/>
          </a:fillRef>
          <a:effectRef idx="0">
            <a:schemeClr val="dk1"/>
          </a:effectRef>
          <a:fontRef idx="minor">
            <a:schemeClr val="dk1"/>
          </a:fontRef>
        </p:style>
        <p:txBody>
          <a:bodyPr wrap="square"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18" name="正方形/長方形 17">
            <a:extLst>
              <a:ext uri="{FF2B5EF4-FFF2-40B4-BE49-F238E27FC236}">
                <a16:creationId xmlns:a16="http://schemas.microsoft.com/office/drawing/2014/main" id="{5A0C271D-BAAC-4D7D-A528-3F0AD97E53BA}"/>
              </a:ext>
            </a:extLst>
          </p:cNvPr>
          <p:cNvSpPr/>
          <p:nvPr/>
        </p:nvSpPr>
        <p:spPr bwMode="auto">
          <a:xfrm>
            <a:off x="7849871" y="993243"/>
            <a:ext cx="1874358" cy="1154637"/>
          </a:xfrm>
          <a:prstGeom prst="rect">
            <a:avLst/>
          </a:prstGeom>
          <a:ln>
            <a:solidFill>
              <a:schemeClr val="accent4">
                <a:lumMod val="60000"/>
                <a:lumOff val="40000"/>
              </a:schemeClr>
            </a:solidFill>
            <a:headEnd/>
            <a:tailEnd/>
          </a:ln>
        </p:spPr>
        <p:style>
          <a:lnRef idx="2">
            <a:schemeClr val="dk1"/>
          </a:lnRef>
          <a:fillRef idx="1">
            <a:schemeClr val="lt1"/>
          </a:fillRef>
          <a:effectRef idx="0">
            <a:schemeClr val="dk1"/>
          </a:effectRef>
          <a:fontRef idx="minor">
            <a:schemeClr val="dk1"/>
          </a:fontRef>
        </p:style>
        <p:txBody>
          <a:bodyPr wrap="square" rtlCol="0" anchor="ctr"/>
          <a:lstStyle/>
          <a:p>
            <a:pPr marL="171450" indent="-171450" algn="l">
              <a:buFont typeface="Arial" panose="020B0604020202020204" pitchFamily="34" charset="0"/>
              <a:buChar char="•"/>
            </a:pPr>
            <a:r>
              <a:rPr kumimoji="0" lang="ja-JP" altLang="en-US" sz="1000" dirty="0">
                <a:latin typeface="Meiryo UI" panose="020B0604030504040204" pitchFamily="50" charset="-128"/>
                <a:ea typeface="Meiryo UI" panose="020B0604030504040204" pitchFamily="50" charset="-128"/>
              </a:rPr>
              <a:t>　　</a:t>
            </a:r>
            <a:endParaRPr kumimoji="0" lang="en-US" altLang="ja-JP" sz="10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lang="ja-JP" altLang="en-US" sz="1000"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kumimoji="0" lang="ja-JP" altLang="en-US" sz="1000" dirty="0">
                <a:latin typeface="Meiryo UI" panose="020B0604030504040204" pitchFamily="50" charset="-128"/>
                <a:ea typeface="Meiryo UI" panose="020B0604030504040204" pitchFamily="50" charset="-128"/>
              </a:rPr>
              <a:t>　　</a:t>
            </a:r>
            <a:endParaRPr kumimoji="0" lang="en-US" altLang="ja-JP" sz="10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kumimoji="0" lang="ja-JP" altLang="en-US" sz="1000" dirty="0">
                <a:latin typeface="Meiryo UI" panose="020B0604030504040204" pitchFamily="50" charset="-128"/>
                <a:ea typeface="Meiryo UI" panose="020B0604030504040204" pitchFamily="50" charset="-128"/>
              </a:rPr>
              <a:t>　</a:t>
            </a:r>
            <a:endParaRPr kumimoji="0" lang="en-US" altLang="ja-JP" sz="10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lang="ja-JP" altLang="en-US" sz="1000"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40481625-3F11-4188-990E-01389F69BD87}"/>
              </a:ext>
            </a:extLst>
          </p:cNvPr>
          <p:cNvSpPr/>
          <p:nvPr/>
        </p:nvSpPr>
        <p:spPr bwMode="auto">
          <a:xfrm>
            <a:off x="79559" y="1050438"/>
            <a:ext cx="591879" cy="1105925"/>
          </a:xfrm>
          <a:prstGeom prst="rect">
            <a:avLst/>
          </a:prstGeom>
          <a:solidFill>
            <a:schemeClr val="accent1">
              <a:lumMod val="40000"/>
              <a:lumOff val="60000"/>
            </a:schemeClr>
          </a:solidFill>
          <a:ln>
            <a:solidFill>
              <a:schemeClr val="accent1">
                <a:lumMod val="60000"/>
                <a:lumOff val="40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none" rtlCol="0" anchor="ctr"/>
          <a:lstStyle/>
          <a:p>
            <a:pPr algn="ctr"/>
            <a:r>
              <a:rPr kumimoji="0" lang="ja-JP" altLang="en-US" sz="1200" dirty="0">
                <a:solidFill>
                  <a:schemeClr val="tx1"/>
                </a:solidFill>
                <a:latin typeface="Meiryo UI" panose="020B0604030504040204" pitchFamily="50" charset="-128"/>
                <a:ea typeface="Meiryo UI" panose="020B0604030504040204" pitchFamily="50" charset="-128"/>
              </a:rPr>
              <a:t>事業</a:t>
            </a:r>
            <a:endParaRPr kumimoji="0" lang="en-US" altLang="ja-JP" sz="1200" dirty="0">
              <a:solidFill>
                <a:schemeClr val="tx1"/>
              </a:solidFill>
              <a:latin typeface="Meiryo UI" panose="020B0604030504040204" pitchFamily="50" charset="-128"/>
              <a:ea typeface="Meiryo UI" panose="020B0604030504040204" pitchFamily="50" charset="-128"/>
            </a:endParaRPr>
          </a:p>
          <a:p>
            <a:pPr algn="ctr"/>
            <a:r>
              <a:rPr kumimoji="0" lang="ja-JP" altLang="en-US" sz="1200" dirty="0">
                <a:solidFill>
                  <a:schemeClr val="tx1"/>
                </a:solidFill>
                <a:latin typeface="Meiryo UI" panose="020B0604030504040204" pitchFamily="50" charset="-128"/>
                <a:ea typeface="Meiryo UI" panose="020B0604030504040204" pitchFamily="50" charset="-128"/>
              </a:rPr>
              <a:t>概要</a:t>
            </a:r>
          </a:p>
        </p:txBody>
      </p:sp>
      <p:sp>
        <p:nvSpPr>
          <p:cNvPr id="20" name="正方形/長方形 19">
            <a:extLst>
              <a:ext uri="{FF2B5EF4-FFF2-40B4-BE49-F238E27FC236}">
                <a16:creationId xmlns:a16="http://schemas.microsoft.com/office/drawing/2014/main" id="{42CA08A6-815C-4D33-84AD-41110AB49E95}"/>
              </a:ext>
            </a:extLst>
          </p:cNvPr>
          <p:cNvSpPr/>
          <p:nvPr/>
        </p:nvSpPr>
        <p:spPr bwMode="auto">
          <a:xfrm>
            <a:off x="7559948" y="988828"/>
            <a:ext cx="282708" cy="1167535"/>
          </a:xfrm>
          <a:prstGeom prst="rect">
            <a:avLst/>
          </a:prstGeom>
          <a:solidFill>
            <a:schemeClr val="accent4">
              <a:lumMod val="60000"/>
              <a:lumOff val="40000"/>
            </a:schemeClr>
          </a:solidFill>
          <a:ln>
            <a:solidFill>
              <a:schemeClr val="accent4">
                <a:lumMod val="60000"/>
                <a:lumOff val="40000"/>
              </a:schemeClr>
            </a:solidFill>
            <a:headEnd/>
            <a:tailEnd/>
          </a:ln>
        </p:spPr>
        <p:style>
          <a:lnRef idx="2">
            <a:schemeClr val="dk1">
              <a:shade val="50000"/>
            </a:schemeClr>
          </a:lnRef>
          <a:fillRef idx="1">
            <a:schemeClr val="dk1"/>
          </a:fillRef>
          <a:effectRef idx="0">
            <a:schemeClr val="dk1"/>
          </a:effectRef>
          <a:fontRef idx="minor">
            <a:schemeClr val="lt1"/>
          </a:fontRef>
        </p:style>
        <p:txBody>
          <a:bodyPr vert="eaVert" wrap="none"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連携先</a:t>
            </a:r>
            <a:endParaRPr kumimoji="0" lang="ja-JP" altLang="en-US" sz="1200" dirty="0">
              <a:solidFill>
                <a:schemeClr val="tx1"/>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F5A88856-3C60-4139-8828-6ED13C13ADDB}"/>
              </a:ext>
            </a:extLst>
          </p:cNvPr>
          <p:cNvSpPr/>
          <p:nvPr/>
        </p:nvSpPr>
        <p:spPr bwMode="auto">
          <a:xfrm>
            <a:off x="353734" y="3172483"/>
            <a:ext cx="9370495" cy="2909607"/>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rtlCol="0" anchor="ctr"/>
          <a:lstStyle/>
          <a:p>
            <a:pPr marL="801688" indent="-801688"/>
            <a:r>
              <a:rPr lang="ja-JP" altLang="en-US" sz="1200" b="1" u="sng" dirty="0">
                <a:latin typeface="Meiryo UI" panose="020B0604030504040204" pitchFamily="50" charset="-128"/>
                <a:ea typeface="Meiryo UI" panose="020B0604030504040204" pitchFamily="50" charset="-128"/>
              </a:rPr>
              <a:t>①本事業を通じて実施する取組</a:t>
            </a:r>
            <a:endParaRPr kumimoji="0" lang="en-US" altLang="ja-JP" sz="1200" b="1" u="sng" dirty="0">
              <a:latin typeface="Meiryo UI" panose="020B0604030504040204" pitchFamily="50" charset="-128"/>
              <a:ea typeface="Meiryo UI" panose="020B0604030504040204" pitchFamily="50" charset="-128"/>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　</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1" i="0" u="sng"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Arial" charset="0"/>
              </a:rPr>
              <a:t>　</a:t>
            </a:r>
            <a:endParaRPr kumimoji="0" lang="en-US" altLang="ja-JP" sz="1100" b="1" i="0" u="sng"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Arial" charset="0"/>
            </a:endParaRPr>
          </a:p>
          <a:p>
            <a:pPr marL="0" marR="0" lvl="0" indent="0" algn="l" defTabSz="457200" rtl="0" eaLnBrk="1" fontAlgn="auto" latinLnBrk="0" hangingPunct="1">
              <a:lnSpc>
                <a:spcPct val="100000"/>
              </a:lnSpc>
              <a:spcBef>
                <a:spcPts val="0"/>
              </a:spcBef>
              <a:spcAft>
                <a:spcPts val="0"/>
              </a:spcAft>
              <a:buClrTx/>
              <a:buSzTx/>
              <a:buFontTx/>
              <a:buNone/>
              <a:tabLst/>
              <a:defRPr/>
            </a:pPr>
            <a:b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b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801688" indent="-801688"/>
            <a:r>
              <a:rPr kumimoji="0" lang="ja-JP" altLang="en-US" sz="1200" b="1" u="sng" dirty="0">
                <a:latin typeface="Meiryo UI" panose="020B0604030504040204" pitchFamily="50" charset="-128"/>
                <a:ea typeface="Meiryo UI" panose="020B0604030504040204" pitchFamily="50" charset="-128"/>
              </a:rPr>
              <a:t>②見込まれる</a:t>
            </a:r>
            <a:r>
              <a:rPr lang="ja-JP" altLang="en-US" sz="1200" b="1" u="sng" dirty="0">
                <a:latin typeface="Meiryo UI" panose="020B0604030504040204" pitchFamily="50" charset="-128"/>
                <a:ea typeface="Meiryo UI" panose="020B0604030504040204" pitchFamily="50" charset="-128"/>
              </a:rPr>
              <a:t>効果</a:t>
            </a:r>
            <a:r>
              <a:rPr kumimoji="0" lang="ja-JP" altLang="en-US" sz="1200" b="1" u="sng" dirty="0">
                <a:latin typeface="Meiryo UI" panose="020B0604030504040204" pitchFamily="50" charset="-128"/>
                <a:ea typeface="Meiryo UI" panose="020B0604030504040204" pitchFamily="50" charset="-128"/>
              </a:rPr>
              <a:t>・成果　</a:t>
            </a:r>
            <a:endParaRPr kumimoji="0" lang="en-US" altLang="ja-JP" sz="1200" b="1" u="sng" dirty="0">
              <a:latin typeface="Meiryo UI" panose="020B0604030504040204" pitchFamily="50" charset="-128"/>
              <a:ea typeface="Meiryo UI" panose="020B0604030504040204" pitchFamily="50" charset="-128"/>
            </a:endParaRPr>
          </a:p>
          <a:p>
            <a:pPr marL="92075" marR="0" lvl="0" indent="-9207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　</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92075" marR="0" lvl="0" indent="-9207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　</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92075" marR="0" lvl="0" indent="-9207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　</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endParaRPr lang="en-US" altLang="ja-JP" sz="1000" dirty="0">
              <a:latin typeface="Meiryo UI" panose="020B0604030504040204" pitchFamily="50" charset="-128"/>
              <a:ea typeface="Meiryo UI" panose="020B0604030504040204" pitchFamily="50" charset="-128"/>
            </a:endParaRPr>
          </a:p>
          <a:p>
            <a:pPr marL="801688" indent="-801688"/>
            <a:r>
              <a:rPr lang="ja-JP" altLang="en-US" sz="1200" b="1" u="sng" dirty="0">
                <a:latin typeface="Meiryo UI" panose="020B0604030504040204" pitchFamily="50" charset="-128"/>
                <a:ea typeface="Meiryo UI" panose="020B0604030504040204" pitchFamily="50" charset="-128"/>
              </a:rPr>
              <a:t>③事業終了後の持続運営に向けたロードマップ・アクションプラン内容と、その実現に向けた具体的な取組内容</a:t>
            </a:r>
            <a:endParaRPr lang="en-US" altLang="ja-JP" sz="1000" dirty="0">
              <a:latin typeface="Meiryo UI" panose="020B0604030504040204" pitchFamily="50" charset="-128"/>
              <a:ea typeface="Meiryo UI" panose="020B0604030504040204" pitchFamily="50" charset="-128"/>
            </a:endParaRPr>
          </a:p>
          <a:p>
            <a:pPr marL="92075" marR="0" lvl="0" indent="-9207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　</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92075" marR="0" lvl="0" indent="-9207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　</a:t>
            </a:r>
            <a:endParaRPr kumimoji="0" lang="ja-JP" altLang="en-US" sz="1100" dirty="0">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4FAF5F36-7BE8-4730-948D-1A01EF026CAB}"/>
              </a:ext>
            </a:extLst>
          </p:cNvPr>
          <p:cNvSpPr/>
          <p:nvPr/>
        </p:nvSpPr>
        <p:spPr bwMode="auto">
          <a:xfrm>
            <a:off x="84287" y="3172483"/>
            <a:ext cx="269447" cy="2909607"/>
          </a:xfrm>
          <a:prstGeom prst="rect">
            <a:avLst/>
          </a:prstGeom>
          <a:solidFill>
            <a:schemeClr val="accent6">
              <a:lumMod val="40000"/>
              <a:lumOff val="60000"/>
            </a:schemeClr>
          </a:solidFill>
          <a:ln w="12700">
            <a:headEnd/>
            <a:tailEnd/>
          </a:ln>
        </p:spPr>
        <p:style>
          <a:lnRef idx="1">
            <a:schemeClr val="accent3"/>
          </a:lnRef>
          <a:fillRef idx="2">
            <a:schemeClr val="accent3"/>
          </a:fillRef>
          <a:effectRef idx="1">
            <a:schemeClr val="accent3"/>
          </a:effectRef>
          <a:fontRef idx="minor">
            <a:schemeClr val="dk1"/>
          </a:fontRef>
        </p:style>
        <p:txBody>
          <a:bodyPr vert="eaVert" wrap="none" rtlCol="0" anchor="ctr"/>
          <a:lstStyle/>
          <a:p>
            <a:pPr algn="ctr"/>
            <a:r>
              <a:rPr kumimoji="0" lang="ja-JP" altLang="en-US" sz="1200" dirty="0">
                <a:latin typeface="Meiryo UI" panose="020B0604030504040204" pitchFamily="50" charset="-128"/>
                <a:ea typeface="Meiryo UI" panose="020B0604030504040204" pitchFamily="50" charset="-128"/>
              </a:rPr>
              <a:t>事業内容</a:t>
            </a:r>
          </a:p>
        </p:txBody>
      </p:sp>
      <p:sp>
        <p:nvSpPr>
          <p:cNvPr id="32" name="正方形/長方形 31">
            <a:extLst>
              <a:ext uri="{FF2B5EF4-FFF2-40B4-BE49-F238E27FC236}">
                <a16:creationId xmlns:a16="http://schemas.microsoft.com/office/drawing/2014/main" id="{84A3A2D6-0F0D-442A-97E8-D4992F338A99}"/>
              </a:ext>
            </a:extLst>
          </p:cNvPr>
          <p:cNvSpPr/>
          <p:nvPr/>
        </p:nvSpPr>
        <p:spPr bwMode="auto">
          <a:xfrm>
            <a:off x="741853" y="6163573"/>
            <a:ext cx="8982377" cy="590888"/>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rtlCol="0" anchor="ctr"/>
          <a:lstStyle/>
          <a:p>
            <a:pPr marL="171450" indent="-171450" algn="l">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　</a:t>
            </a:r>
            <a:endParaRPr lang="en-US" altLang="ja-JP" sz="11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　</a:t>
            </a:r>
          </a:p>
        </p:txBody>
      </p:sp>
      <p:sp>
        <p:nvSpPr>
          <p:cNvPr id="33" name="正方形/長方形 32">
            <a:extLst>
              <a:ext uri="{FF2B5EF4-FFF2-40B4-BE49-F238E27FC236}">
                <a16:creationId xmlns:a16="http://schemas.microsoft.com/office/drawing/2014/main" id="{3A9C81BA-3425-4025-BF02-AABDE4F18AC9}"/>
              </a:ext>
            </a:extLst>
          </p:cNvPr>
          <p:cNvSpPr/>
          <p:nvPr/>
        </p:nvSpPr>
        <p:spPr bwMode="auto">
          <a:xfrm>
            <a:off x="84286" y="6170689"/>
            <a:ext cx="657567" cy="583772"/>
          </a:xfrm>
          <a:prstGeom prst="rect">
            <a:avLst/>
          </a:prstGeom>
          <a:ln w="12700">
            <a:headEnd/>
            <a:tailEnd/>
          </a:ln>
        </p:spPr>
        <p:style>
          <a:lnRef idx="1">
            <a:schemeClr val="accent2"/>
          </a:lnRef>
          <a:fillRef idx="2">
            <a:schemeClr val="accent2"/>
          </a:fillRef>
          <a:effectRef idx="1">
            <a:schemeClr val="accent2"/>
          </a:effectRef>
          <a:fontRef idx="minor">
            <a:schemeClr val="dk1"/>
          </a:fontRef>
        </p:style>
        <p:txBody>
          <a:bodyPr wrap="none" lIns="0" tIns="0" rIns="0" bIns="0" rtlCol="0" anchor="ctr"/>
          <a:lstStyle/>
          <a:p>
            <a:pPr algn="ctr"/>
            <a:r>
              <a:rPr lang="ja-JP" altLang="en-US" sz="1200" dirty="0">
                <a:latin typeface="Meiryo UI" panose="020B0604030504040204" pitchFamily="50" charset="-128"/>
                <a:ea typeface="Meiryo UI" panose="020B0604030504040204" pitchFamily="50" charset="-128"/>
              </a:rPr>
              <a:t>本事業の</a:t>
            </a:r>
            <a:endParaRPr kumimoji="0" lang="en-US" altLang="ja-JP" sz="1200" dirty="0">
              <a:latin typeface="Meiryo UI" panose="020B0604030504040204" pitchFamily="50" charset="-128"/>
              <a:ea typeface="Meiryo UI" panose="020B0604030504040204" pitchFamily="50" charset="-128"/>
            </a:endParaRPr>
          </a:p>
          <a:p>
            <a:pPr algn="ctr"/>
            <a:r>
              <a:rPr kumimoji="0" lang="ja-JP" altLang="en-US" sz="1200" dirty="0">
                <a:latin typeface="Meiryo UI" panose="020B0604030504040204" pitchFamily="50" charset="-128"/>
                <a:ea typeface="Meiryo UI" panose="020B0604030504040204" pitchFamily="50" charset="-128"/>
              </a:rPr>
              <a:t>成果目標</a:t>
            </a:r>
            <a:endParaRPr kumimoji="0" lang="en-US" altLang="ja-JP" sz="1200" dirty="0">
              <a:latin typeface="Meiryo UI" panose="020B0604030504040204" pitchFamily="50" charset="-128"/>
              <a:ea typeface="Meiryo UI" panose="020B0604030504040204" pitchFamily="50" charset="-128"/>
            </a:endParaRPr>
          </a:p>
          <a:p>
            <a:pPr algn="ctr"/>
            <a:r>
              <a:rPr kumimoji="0" lang="ja-JP" altLang="en-US" sz="1200" dirty="0">
                <a:solidFill>
                  <a:srgbClr val="FF0000"/>
                </a:solidFill>
                <a:latin typeface="Meiryo UI" panose="020B0604030504040204" pitchFamily="50" charset="-128"/>
                <a:ea typeface="Meiryo UI" panose="020B0604030504040204" pitchFamily="50" charset="-128"/>
              </a:rPr>
              <a:t>（</a:t>
            </a:r>
            <a:r>
              <a:rPr kumimoji="0" lang="en-US" altLang="ja-JP" sz="1200" dirty="0">
                <a:solidFill>
                  <a:srgbClr val="FF0000"/>
                </a:solidFill>
                <a:latin typeface="Meiryo UI" panose="020B0604030504040204" pitchFamily="50" charset="-128"/>
                <a:ea typeface="Meiryo UI" panose="020B0604030504040204" pitchFamily="50" charset="-128"/>
              </a:rPr>
              <a:t>KPI</a:t>
            </a:r>
            <a:r>
              <a:rPr kumimoji="0" lang="ja-JP" altLang="en-US" sz="1200" dirty="0">
                <a:solidFill>
                  <a:srgbClr val="FF0000"/>
                </a:solidFill>
                <a:latin typeface="Meiryo UI" panose="020B0604030504040204" pitchFamily="50" charset="-128"/>
                <a:ea typeface="Meiryo UI" panose="020B0604030504040204" pitchFamily="50" charset="-128"/>
              </a:rPr>
              <a:t>）</a:t>
            </a:r>
          </a:p>
        </p:txBody>
      </p:sp>
      <p:sp>
        <p:nvSpPr>
          <p:cNvPr id="22" name="テキスト プレースホルダー 2">
            <a:extLst>
              <a:ext uri="{FF2B5EF4-FFF2-40B4-BE49-F238E27FC236}">
                <a16:creationId xmlns:a16="http://schemas.microsoft.com/office/drawing/2014/main" id="{95329BE1-94F5-4F24-8837-DA9A90B9D1F9}"/>
              </a:ext>
            </a:extLst>
          </p:cNvPr>
          <p:cNvSpPr txBox="1">
            <a:spLocks/>
          </p:cNvSpPr>
          <p:nvPr/>
        </p:nvSpPr>
        <p:spPr>
          <a:xfrm>
            <a:off x="180000" y="487803"/>
            <a:ext cx="5058270" cy="35090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1400" b="1" dirty="0">
                <a:latin typeface="Meiryo UI" panose="020B0604030504040204" pitchFamily="50" charset="-128"/>
                <a:ea typeface="Meiryo UI" panose="020B0604030504040204" pitchFamily="50" charset="-128"/>
              </a:rPr>
              <a:t>補助事業者名：</a:t>
            </a:r>
            <a:endParaRPr lang="en-US" altLang="ja-JP" sz="1400" b="1" dirty="0">
              <a:latin typeface="Meiryo UI" panose="020B0604030504040204" pitchFamily="50" charset="-128"/>
              <a:ea typeface="Meiryo UI" panose="020B0604030504040204" pitchFamily="50" charset="-128"/>
            </a:endParaRPr>
          </a:p>
        </p:txBody>
      </p:sp>
      <p:sp>
        <p:nvSpPr>
          <p:cNvPr id="2" name="テキスト ボックス 2">
            <a:extLst>
              <a:ext uri="{FF2B5EF4-FFF2-40B4-BE49-F238E27FC236}">
                <a16:creationId xmlns:a16="http://schemas.microsoft.com/office/drawing/2014/main" id="{53B11DED-47A1-0E12-DDC3-AE9F9F1F33D4}"/>
              </a:ext>
            </a:extLst>
          </p:cNvPr>
          <p:cNvSpPr txBox="1">
            <a:spLocks noChangeArrowheads="1"/>
          </p:cNvSpPr>
          <p:nvPr/>
        </p:nvSpPr>
        <p:spPr bwMode="auto">
          <a:xfrm>
            <a:off x="0" y="0"/>
            <a:ext cx="6071191" cy="363922"/>
          </a:xfrm>
          <a:prstGeom prst="rect">
            <a:avLst/>
          </a:prstGeom>
          <a:noFill/>
          <a:ln w="9525">
            <a:noFill/>
            <a:miter lim="800000"/>
            <a:headEnd/>
            <a:tailEnd/>
          </a:ln>
        </p:spPr>
        <p:txBody>
          <a:bodyPr rot="0" vert="horz" wrap="square" lIns="91440" tIns="45720" rIns="91440" bIns="45720" anchor="t" anchorCtr="0">
            <a:noAutofit/>
          </a:bodyPr>
          <a:lstStyle/>
          <a:p>
            <a:r>
              <a:rPr lang="ja-JP" sz="1400" b="1" kern="100" spc="-100" dirty="0">
                <a:effectLst/>
                <a:latin typeface="Meiryo UI" panose="020B0604030504040204" pitchFamily="50" charset="-128"/>
                <a:ea typeface="Meiryo UI" panose="020B0604030504040204" pitchFamily="50" charset="-128"/>
                <a:cs typeface="Times New Roman" panose="02020603050405020304" pitchFamily="18" charset="0"/>
              </a:rPr>
              <a:t>令和</a:t>
            </a:r>
            <a:r>
              <a:rPr lang="ja-JP" altLang="en-US" sz="1400" b="1" kern="100" spc="-100" dirty="0">
                <a:effectLst/>
                <a:latin typeface="Meiryo UI" panose="020B0604030504040204" pitchFamily="50" charset="-128"/>
                <a:ea typeface="Meiryo UI" panose="020B0604030504040204" pitchFamily="50" charset="-128"/>
                <a:cs typeface="Times New Roman" panose="02020603050405020304" pitchFamily="18" charset="0"/>
              </a:rPr>
              <a:t>８</a:t>
            </a:r>
            <a:r>
              <a:rPr lang="ja-JP" sz="1400" b="1" kern="100" spc="-100" dirty="0">
                <a:effectLst/>
                <a:latin typeface="Meiryo UI" panose="020B0604030504040204" pitchFamily="50" charset="-128"/>
                <a:ea typeface="Meiryo UI" panose="020B0604030504040204" pitchFamily="50" charset="-128"/>
                <a:cs typeface="Times New Roman" panose="02020603050405020304" pitchFamily="18" charset="0"/>
              </a:rPr>
              <a:t>年度「</a:t>
            </a:r>
            <a:r>
              <a:rPr lang="ja-JP" altLang="en-US" sz="1400" b="1" kern="100" spc="-100" dirty="0">
                <a:effectLst/>
                <a:latin typeface="Meiryo UI" panose="020B0604030504040204" pitchFamily="50" charset="-128"/>
                <a:ea typeface="Meiryo UI" panose="020B0604030504040204" pitchFamily="50" charset="-128"/>
                <a:cs typeface="Times New Roman" panose="02020603050405020304" pitchFamily="18" charset="0"/>
              </a:rPr>
              <a:t>地域の中堅・中核企業支援事業補助金（地域の人事部支援事業）」</a:t>
            </a:r>
            <a:endParaRPr lang="ja-JP" sz="1400" b="1" kern="100" spc="-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
        <p:nvSpPr>
          <p:cNvPr id="5" name="正方形/長方形 4">
            <a:extLst>
              <a:ext uri="{FF2B5EF4-FFF2-40B4-BE49-F238E27FC236}">
                <a16:creationId xmlns:a16="http://schemas.microsoft.com/office/drawing/2014/main" id="{463A72A1-A78C-D796-3A93-69CED3CACB17}"/>
              </a:ext>
            </a:extLst>
          </p:cNvPr>
          <p:cNvSpPr/>
          <p:nvPr/>
        </p:nvSpPr>
        <p:spPr bwMode="auto">
          <a:xfrm>
            <a:off x="79558" y="2207118"/>
            <a:ext cx="4717425" cy="216965"/>
          </a:xfrm>
          <a:prstGeom prst="rect">
            <a:avLst/>
          </a:prstGeom>
          <a:solidFill>
            <a:schemeClr val="accent5">
              <a:lumMod val="40000"/>
              <a:lumOff val="60000"/>
            </a:schemeClr>
          </a:solidFill>
          <a:ln>
            <a:solidFill>
              <a:schemeClr val="bg2">
                <a:lumMod val="50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none" rtlCol="0" anchor="ctr"/>
          <a:lstStyle/>
          <a:p>
            <a:r>
              <a:rPr lang="ja-JP" altLang="en-US" sz="1200" dirty="0">
                <a:solidFill>
                  <a:schemeClr val="tx1"/>
                </a:solidFill>
                <a:latin typeface="Meiryo UI" panose="020B0604030504040204" pitchFamily="50" charset="-128"/>
                <a:ea typeface="Meiryo UI" panose="020B0604030504040204" pitchFamily="50" charset="-128"/>
              </a:rPr>
              <a:t>事業実施地域におけるこれまでの取組及び沿革</a:t>
            </a:r>
            <a:endParaRPr kumimoji="0" lang="ja-JP" altLang="en-US" sz="1200"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29D1477E-83AA-6E87-33AD-DA49C731B054}"/>
              </a:ext>
            </a:extLst>
          </p:cNvPr>
          <p:cNvSpPr/>
          <p:nvPr/>
        </p:nvSpPr>
        <p:spPr bwMode="auto">
          <a:xfrm>
            <a:off x="4891938" y="2381865"/>
            <a:ext cx="4826962" cy="70913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rtlCol="0" anchor="ctr"/>
          <a:lstStyle/>
          <a:p>
            <a:pPr marL="171450" indent="-171450" algn="l">
              <a:buFont typeface="Arial" panose="020B0604020202020204" pitchFamily="34" charset="0"/>
              <a:buChar char="•"/>
            </a:pPr>
            <a:r>
              <a:rPr lang="ja-JP" altLang="en-US" sz="1000"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kumimoji="0" lang="ja-JP" altLang="en-US" sz="1000" dirty="0">
                <a:latin typeface="Meiryo UI" panose="020B0604030504040204" pitchFamily="50" charset="-128"/>
                <a:ea typeface="Meiryo UI" panose="020B0604030504040204" pitchFamily="50" charset="-128"/>
              </a:rPr>
              <a:t>　　</a:t>
            </a:r>
            <a:endParaRPr kumimoji="0" lang="en-US" altLang="ja-JP" sz="10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872B60B6-C40F-AA61-E4E2-CBAC237F5A38}"/>
              </a:ext>
            </a:extLst>
          </p:cNvPr>
          <p:cNvSpPr/>
          <p:nvPr/>
        </p:nvSpPr>
        <p:spPr bwMode="auto">
          <a:xfrm>
            <a:off x="4891938" y="2204590"/>
            <a:ext cx="4826962" cy="219143"/>
          </a:xfrm>
          <a:prstGeom prst="rect">
            <a:avLst/>
          </a:prstGeom>
          <a:ln w="12700">
            <a:headEnd/>
            <a:tailEnd/>
          </a:ln>
        </p:spPr>
        <p:style>
          <a:lnRef idx="1">
            <a:schemeClr val="accent1"/>
          </a:lnRef>
          <a:fillRef idx="2">
            <a:schemeClr val="accent1"/>
          </a:fillRef>
          <a:effectRef idx="1">
            <a:schemeClr val="accent1"/>
          </a:effectRef>
          <a:fontRef idx="minor">
            <a:schemeClr val="dk1"/>
          </a:fontRef>
        </p:style>
        <p:txBody>
          <a:bodyPr wrap="none" rtlCol="0" anchor="ctr"/>
          <a:lstStyle/>
          <a:p>
            <a:r>
              <a:rPr lang="ja-JP" altLang="en-US" sz="1200" dirty="0">
                <a:solidFill>
                  <a:schemeClr val="tx1"/>
                </a:solidFill>
                <a:latin typeface="Meiryo UI" panose="020B0604030504040204" pitchFamily="50" charset="-128"/>
                <a:ea typeface="Meiryo UI" panose="020B0604030504040204" pitchFamily="50" charset="-128"/>
              </a:rPr>
              <a:t>地域企業が抱える人材面の課題</a:t>
            </a:r>
            <a:endParaRPr kumimoji="0" lang="ja-JP" altLang="en-US" sz="12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B9E841D1-7B3F-5002-2BF6-3E8E09ECA7D3}"/>
              </a:ext>
            </a:extLst>
          </p:cNvPr>
          <p:cNvSpPr/>
          <p:nvPr/>
        </p:nvSpPr>
        <p:spPr bwMode="auto">
          <a:xfrm>
            <a:off x="5858382" y="1032853"/>
            <a:ext cx="1621875" cy="257582"/>
          </a:xfrm>
          <a:prstGeom prst="rect">
            <a:avLst/>
          </a:prstGeom>
          <a:solidFill>
            <a:schemeClr val="accent1">
              <a:lumMod val="40000"/>
              <a:lumOff val="60000"/>
            </a:schemeClr>
          </a:solidFill>
          <a:ln>
            <a:solidFill>
              <a:schemeClr val="accent1">
                <a:lumMod val="60000"/>
                <a:lumOff val="40000"/>
              </a:schemeClr>
            </a:solidFill>
            <a:headEnd/>
            <a:tailEnd/>
          </a:ln>
        </p:spPr>
        <p:style>
          <a:lnRef idx="2">
            <a:schemeClr val="dk1">
              <a:shade val="50000"/>
            </a:schemeClr>
          </a:lnRef>
          <a:fillRef idx="1">
            <a:schemeClr val="dk1"/>
          </a:fillRef>
          <a:effectRef idx="0">
            <a:schemeClr val="dk1"/>
          </a:effectRef>
          <a:fontRef idx="minor">
            <a:schemeClr val="lt1"/>
          </a:fontRef>
        </p:style>
        <p:txBody>
          <a:bodyPr vert="horz" wrap="none"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事業実施地域</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C93B4E5C-8A87-F542-1338-11D43F0C3AA1}"/>
              </a:ext>
            </a:extLst>
          </p:cNvPr>
          <p:cNvSpPr/>
          <p:nvPr/>
        </p:nvSpPr>
        <p:spPr bwMode="auto">
          <a:xfrm>
            <a:off x="5858383" y="1257546"/>
            <a:ext cx="1621875" cy="340600"/>
          </a:xfrm>
          <a:prstGeom prst="rect">
            <a:avLst/>
          </a:prstGeom>
          <a:ln>
            <a:solidFill>
              <a:schemeClr val="accent1">
                <a:lumMod val="60000"/>
                <a:lumOff val="40000"/>
              </a:schemeClr>
            </a:solidFill>
            <a:headEnd/>
            <a:tailEnd/>
          </a:ln>
        </p:spPr>
        <p:style>
          <a:lnRef idx="2">
            <a:schemeClr val="dk1"/>
          </a:lnRef>
          <a:fillRef idx="1">
            <a:schemeClr val="lt1"/>
          </a:fillRef>
          <a:effectRef idx="0">
            <a:schemeClr val="dk1"/>
          </a:effectRef>
          <a:fontRef idx="minor">
            <a:schemeClr val="dk1"/>
          </a:fontRef>
        </p:style>
        <p:txBody>
          <a:bodyPr wrap="square" rtlCol="0" anchor="ctr"/>
          <a:lstStyle/>
          <a:p>
            <a:pPr algn="l"/>
            <a:r>
              <a:rPr kumimoji="0" lang="ja-JP" altLang="en-US" sz="1000" dirty="0">
                <a:latin typeface="Meiryo UI" panose="020B0604030504040204" pitchFamily="50" charset="-128"/>
                <a:ea typeface="Meiryo UI" panose="020B0604030504040204" pitchFamily="50" charset="-128"/>
              </a:rPr>
              <a:t>・</a:t>
            </a:r>
            <a:endParaRPr kumimoji="0" lang="en-US" altLang="ja-JP" sz="10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A780E78E-3FCF-1A07-E431-B752044D5408}"/>
              </a:ext>
            </a:extLst>
          </p:cNvPr>
          <p:cNvSpPr/>
          <p:nvPr/>
        </p:nvSpPr>
        <p:spPr bwMode="auto">
          <a:xfrm>
            <a:off x="5858383" y="1622584"/>
            <a:ext cx="1621875" cy="202426"/>
          </a:xfrm>
          <a:prstGeom prst="rect">
            <a:avLst/>
          </a:prstGeom>
          <a:solidFill>
            <a:schemeClr val="accent1">
              <a:lumMod val="40000"/>
              <a:lumOff val="60000"/>
            </a:schemeClr>
          </a:solidFill>
          <a:ln>
            <a:solidFill>
              <a:schemeClr val="accent1">
                <a:lumMod val="60000"/>
                <a:lumOff val="40000"/>
              </a:schemeClr>
            </a:solidFill>
            <a:headEnd/>
            <a:tailEnd/>
          </a:ln>
        </p:spPr>
        <p:style>
          <a:lnRef idx="2">
            <a:schemeClr val="dk1">
              <a:shade val="50000"/>
            </a:schemeClr>
          </a:lnRef>
          <a:fillRef idx="1">
            <a:schemeClr val="dk1"/>
          </a:fillRef>
          <a:effectRef idx="0">
            <a:schemeClr val="dk1"/>
          </a:effectRef>
          <a:fontRef idx="minor">
            <a:schemeClr val="lt1"/>
          </a:fontRef>
        </p:style>
        <p:txBody>
          <a:bodyPr vert="horz" wrap="none" rtlCol="0" anchor="ctr"/>
          <a:lstStyle/>
          <a:p>
            <a:pPr algn="ctr"/>
            <a:r>
              <a:rPr kumimoji="0" lang="ja-JP" altLang="en-US" sz="1200" dirty="0">
                <a:solidFill>
                  <a:schemeClr val="tx1"/>
                </a:solidFill>
                <a:latin typeface="Meiryo UI" panose="020B0604030504040204" pitchFamily="50" charset="-128"/>
                <a:ea typeface="Meiryo UI" panose="020B0604030504040204" pitchFamily="50" charset="-128"/>
              </a:rPr>
              <a:t>サービス・施策区分</a:t>
            </a:r>
          </a:p>
        </p:txBody>
      </p:sp>
      <p:sp>
        <p:nvSpPr>
          <p:cNvPr id="23" name="正方形/長方形 22">
            <a:extLst>
              <a:ext uri="{FF2B5EF4-FFF2-40B4-BE49-F238E27FC236}">
                <a16:creationId xmlns:a16="http://schemas.microsoft.com/office/drawing/2014/main" id="{C517E7D2-A97B-0CAC-A142-5DFCDC0211F8}"/>
              </a:ext>
            </a:extLst>
          </p:cNvPr>
          <p:cNvSpPr/>
          <p:nvPr/>
        </p:nvSpPr>
        <p:spPr bwMode="auto">
          <a:xfrm>
            <a:off x="5858383" y="1819021"/>
            <a:ext cx="1621874" cy="338138"/>
          </a:xfrm>
          <a:prstGeom prst="rect">
            <a:avLst/>
          </a:prstGeom>
          <a:ln>
            <a:solidFill>
              <a:schemeClr val="accent1">
                <a:lumMod val="60000"/>
                <a:lumOff val="40000"/>
              </a:schemeClr>
            </a:solidFill>
            <a:headEnd/>
            <a:tailEnd/>
          </a:ln>
        </p:spPr>
        <p:style>
          <a:lnRef idx="2">
            <a:schemeClr val="dk1"/>
          </a:lnRef>
          <a:fillRef idx="1">
            <a:schemeClr val="lt1"/>
          </a:fillRef>
          <a:effectRef idx="0">
            <a:schemeClr val="dk1"/>
          </a:effectRef>
          <a:fontRef idx="minor">
            <a:schemeClr val="dk1"/>
          </a:fontRef>
        </p:style>
        <p:txBody>
          <a:bodyPr wrap="square" rtlCol="0" anchor="ctr"/>
          <a:lstStyle/>
          <a:p>
            <a:endParaRPr lang="en-US" altLang="ja-JP" sz="10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2B247E52-C93C-BFA2-7E49-C864C6A26627}"/>
              </a:ext>
            </a:extLst>
          </p:cNvPr>
          <p:cNvSpPr/>
          <p:nvPr/>
        </p:nvSpPr>
        <p:spPr>
          <a:xfrm>
            <a:off x="10100488" y="285319"/>
            <a:ext cx="3056055" cy="6340197"/>
          </a:xfrm>
          <a:prstGeom prst="rect">
            <a:avLst/>
          </a:prstGeom>
          <a:solidFill>
            <a:schemeClr val="bg1"/>
          </a:solidFill>
          <a:ln>
            <a:solidFill>
              <a:srgbClr val="FF0000"/>
            </a:solidFill>
          </a:ln>
        </p:spPr>
        <p:txBody>
          <a:bodyPr wrap="square"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ja-JP" altLang="en-US" sz="1400" dirty="0">
                <a:solidFill>
                  <a:srgbClr val="FF0000"/>
                </a:solidFill>
                <a:latin typeface="Meiryo UI" panose="020B0604030504040204" pitchFamily="50" charset="-128"/>
                <a:ea typeface="Meiryo UI" panose="020B0604030504040204" pitchFamily="50" charset="-128"/>
              </a:rPr>
              <a:t>★本資料は採択後に公表を予定しています。公表可能な情報を記載ください。</a:t>
            </a:r>
            <a:endParaRPr lang="en-US" altLang="ja-JP" sz="1400" dirty="0">
              <a:solidFill>
                <a:srgbClr val="FF0000"/>
              </a:solidFill>
              <a:latin typeface="Meiryo UI" panose="020B0604030504040204" pitchFamily="50" charset="-128"/>
              <a:ea typeface="Meiryo UI" panose="020B0604030504040204" pitchFamily="50" charset="-128"/>
            </a:endParaRPr>
          </a:p>
          <a:p>
            <a:endParaRPr lang="en-US" altLang="ja-JP" sz="1400" dirty="0">
              <a:solidFill>
                <a:srgbClr val="FF0000"/>
              </a:solidFill>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★スライド４枚目以降の作成例を参考に記載してください。</a:t>
            </a:r>
            <a:endParaRPr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本スライドには、「事業概要」をはじめ、事業計画書に記載している内容をもとに記載してください。</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右上の「申請枠」は、該当する枠のみ残し、他の文字は削除してください。</a:t>
            </a:r>
            <a:endParaRPr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「取組地域」については、本事業において取組を行う市町村名や地域名を記載してください。</a:t>
            </a:r>
            <a:endParaRPr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「サービス・施策区分」については、事業計画書に記載している取組のうち、以下より該当するものを記載してください。</a:t>
            </a:r>
            <a:endParaRPr lang="en-US" altLang="ja-JP" sz="1400" dirty="0">
              <a:latin typeface="Meiryo UI" panose="020B0604030504040204" pitchFamily="50" charset="-128"/>
              <a:ea typeface="Meiryo UI" panose="020B0604030504040204" pitchFamily="50" charset="-128"/>
            </a:endParaRPr>
          </a:p>
          <a:p>
            <a:pPr marL="628650" indent="-285750">
              <a:buFont typeface="Wingdings" panose="05000000000000000000" pitchFamily="2" charset="2"/>
              <a:buChar char="ü"/>
            </a:pPr>
            <a:r>
              <a:rPr lang="ja-JP" altLang="en-US" sz="1400" dirty="0">
                <a:latin typeface="Meiryo UI" panose="020B0604030504040204" pitchFamily="50" charset="-128"/>
                <a:ea typeface="Meiryo UI" panose="020B0604030504040204" pitchFamily="50" charset="-128"/>
              </a:rPr>
              <a:t>人材確保</a:t>
            </a:r>
            <a:endParaRPr lang="en-US" altLang="ja-JP" sz="1400" dirty="0">
              <a:latin typeface="Meiryo UI" panose="020B0604030504040204" pitchFamily="50" charset="-128"/>
              <a:ea typeface="Meiryo UI" panose="020B0604030504040204" pitchFamily="50" charset="-128"/>
            </a:endParaRPr>
          </a:p>
          <a:p>
            <a:pPr marL="628650" indent="-285750">
              <a:buFont typeface="Wingdings" panose="05000000000000000000" pitchFamily="2" charset="2"/>
              <a:buChar char="ü"/>
            </a:pPr>
            <a:r>
              <a:rPr lang="ja-JP" altLang="en-US" sz="1400" dirty="0">
                <a:latin typeface="Meiryo UI" panose="020B0604030504040204" pitchFamily="50" charset="-128"/>
                <a:ea typeface="Meiryo UI" panose="020B0604030504040204" pitchFamily="50" charset="-128"/>
              </a:rPr>
              <a:t>人材育成</a:t>
            </a:r>
            <a:endParaRPr lang="en-US" altLang="ja-JP" sz="1400" dirty="0">
              <a:latin typeface="Meiryo UI" panose="020B0604030504040204" pitchFamily="50" charset="-128"/>
              <a:ea typeface="Meiryo UI" panose="020B0604030504040204" pitchFamily="50" charset="-128"/>
            </a:endParaRPr>
          </a:p>
          <a:p>
            <a:pPr marL="628650" indent="-285750">
              <a:buFont typeface="Wingdings" panose="05000000000000000000" pitchFamily="2" charset="2"/>
              <a:buChar char="ü"/>
            </a:pPr>
            <a:r>
              <a:rPr lang="ja-JP" altLang="en-US" sz="1400" dirty="0">
                <a:latin typeface="Meiryo UI" panose="020B0604030504040204" pitchFamily="50" charset="-128"/>
                <a:ea typeface="Meiryo UI" panose="020B0604030504040204" pitchFamily="50" charset="-128"/>
              </a:rPr>
              <a:t>キャリア支援</a:t>
            </a:r>
            <a:endParaRPr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「連携先」については、連携する自治体や地域機関の名称を全て記載してください。</a:t>
            </a:r>
            <a:endParaRPr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［Ａ．右腕人材枠］に応募の場合は、「①本事業を通じて実施する取り組み」欄に幹部インターンシップ制度の概要も記載ください。</a:t>
            </a:r>
            <a:endParaRPr lang="en-US" altLang="ja-JP" sz="1400" dirty="0">
              <a:latin typeface="Meiryo UI" panose="020B0604030504040204" pitchFamily="50" charset="-128"/>
              <a:ea typeface="Meiryo UI" panose="020B0604030504040204" pitchFamily="50" charset="-128"/>
            </a:endParaRPr>
          </a:p>
        </p:txBody>
      </p:sp>
      <p:grpSp>
        <p:nvGrpSpPr>
          <p:cNvPr id="26" name="グループ化 25">
            <a:extLst>
              <a:ext uri="{FF2B5EF4-FFF2-40B4-BE49-F238E27FC236}">
                <a16:creationId xmlns:a16="http://schemas.microsoft.com/office/drawing/2014/main" id="{248D6A0C-E13E-6702-43A3-36933E6FEF89}"/>
              </a:ext>
            </a:extLst>
          </p:cNvPr>
          <p:cNvGrpSpPr/>
          <p:nvPr/>
        </p:nvGrpSpPr>
        <p:grpSpPr>
          <a:xfrm>
            <a:off x="6188185" y="79326"/>
            <a:ext cx="3545967" cy="257582"/>
            <a:chOff x="6280785" y="79326"/>
            <a:chExt cx="3545967" cy="257582"/>
          </a:xfrm>
        </p:grpSpPr>
        <p:sp>
          <p:nvSpPr>
            <p:cNvPr id="24" name="正方形/長方形 23">
              <a:extLst>
                <a:ext uri="{FF2B5EF4-FFF2-40B4-BE49-F238E27FC236}">
                  <a16:creationId xmlns:a16="http://schemas.microsoft.com/office/drawing/2014/main" id="{2206193B-2BD2-08BA-0DD7-2FE94F9109FC}"/>
                </a:ext>
              </a:extLst>
            </p:cNvPr>
            <p:cNvSpPr/>
            <p:nvPr/>
          </p:nvSpPr>
          <p:spPr bwMode="auto">
            <a:xfrm>
              <a:off x="6280785" y="79326"/>
              <a:ext cx="528447" cy="257582"/>
            </a:xfrm>
            <a:prstGeom prst="rect">
              <a:avLst/>
            </a:prstGeom>
            <a:noFill/>
            <a:ln>
              <a:solidFill>
                <a:schemeClr val="tx1"/>
              </a:solidFill>
              <a:headEnd/>
              <a:tailEnd/>
            </a:ln>
          </p:spPr>
          <p:style>
            <a:lnRef idx="2">
              <a:schemeClr val="dk1">
                <a:shade val="50000"/>
              </a:schemeClr>
            </a:lnRef>
            <a:fillRef idx="1">
              <a:schemeClr val="dk1"/>
            </a:fillRef>
            <a:effectRef idx="0">
              <a:schemeClr val="dk1"/>
            </a:effectRef>
            <a:fontRef idx="minor">
              <a:schemeClr val="lt1"/>
            </a:fontRef>
          </p:style>
          <p:txBody>
            <a:bodyPr vert="horz" wrap="none"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申請枠</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4B02FE9E-FF4A-8A9F-1489-D095792153CA}"/>
                </a:ext>
              </a:extLst>
            </p:cNvPr>
            <p:cNvSpPr/>
            <p:nvPr/>
          </p:nvSpPr>
          <p:spPr bwMode="auto">
            <a:xfrm>
              <a:off x="6809232" y="79326"/>
              <a:ext cx="3017520" cy="257582"/>
            </a:xfrm>
            <a:prstGeom prst="rect">
              <a:avLst/>
            </a:prstGeom>
            <a:noFill/>
            <a:ln>
              <a:solidFill>
                <a:schemeClr val="tx1"/>
              </a:solidFill>
              <a:headEnd/>
              <a:tailEnd/>
            </a:ln>
          </p:spPr>
          <p:style>
            <a:lnRef idx="2">
              <a:schemeClr val="dk1">
                <a:shade val="50000"/>
              </a:schemeClr>
            </a:lnRef>
            <a:fillRef idx="1">
              <a:schemeClr val="dk1"/>
            </a:fillRef>
            <a:effectRef idx="0">
              <a:schemeClr val="dk1"/>
            </a:effectRef>
            <a:fontRef idx="minor">
              <a:schemeClr val="lt1"/>
            </a:fontRef>
          </p:style>
          <p:txBody>
            <a:bodyPr vert="horz" wrap="none" rtlCol="0" anchor="ctr"/>
            <a:lstStyle/>
            <a:p>
              <a:pPr algn="ctr"/>
              <a:r>
                <a:rPr lang="en-US" altLang="ja-JP" sz="1200" dirty="0">
                  <a:solidFill>
                    <a:schemeClr val="tx1"/>
                  </a:solidFill>
                  <a:latin typeface="Meiryo UI" panose="020B0604030504040204" pitchFamily="50" charset="-128"/>
                  <a:ea typeface="Meiryo UI" panose="020B0604030504040204" pitchFamily="50" charset="-128"/>
                </a:rPr>
                <a:t>A.</a:t>
              </a:r>
              <a:r>
                <a:rPr lang="ja-JP" altLang="en-US" sz="1200" dirty="0">
                  <a:solidFill>
                    <a:schemeClr val="tx1"/>
                  </a:solidFill>
                  <a:latin typeface="Meiryo UI" panose="020B0604030504040204" pitchFamily="50" charset="-128"/>
                  <a:ea typeface="Meiryo UI" panose="020B0604030504040204" pitchFamily="50" charset="-128"/>
                </a:rPr>
                <a:t>右腕人材枠、</a:t>
              </a:r>
              <a:r>
                <a:rPr lang="en-US" altLang="ja-JP" sz="1200" dirty="0">
                  <a:solidFill>
                    <a:schemeClr val="tx1"/>
                  </a:solidFill>
                  <a:latin typeface="Meiryo UI" panose="020B0604030504040204" pitchFamily="50" charset="-128"/>
                  <a:ea typeface="Meiryo UI" panose="020B0604030504040204" pitchFamily="50" charset="-128"/>
                </a:rPr>
                <a:t>B.</a:t>
              </a:r>
              <a:r>
                <a:rPr lang="ja-JP" altLang="en-US" sz="1200" dirty="0">
                  <a:solidFill>
                    <a:schemeClr val="tx1"/>
                  </a:solidFill>
                  <a:latin typeface="Meiryo UI" panose="020B0604030504040204" pitchFamily="50" charset="-128"/>
                  <a:ea typeface="Meiryo UI" panose="020B0604030504040204" pitchFamily="50" charset="-128"/>
                </a:rPr>
                <a:t>法制度連携枠</a:t>
              </a:r>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①、②、③</a:t>
              </a:r>
              <a:r>
                <a:rPr lang="en-US" altLang="ja-JP" sz="1200" dirty="0">
                  <a:solidFill>
                    <a:schemeClr val="tx1"/>
                  </a:solidFill>
                  <a:latin typeface="Meiryo UI" panose="020B0604030504040204" pitchFamily="50" charset="-128"/>
                  <a:ea typeface="Meiryo UI" panose="020B0604030504040204" pitchFamily="50" charset="-128"/>
                </a:rPr>
                <a:t>)</a:t>
              </a:r>
            </a:p>
          </p:txBody>
        </p:sp>
      </p:grpSp>
    </p:spTree>
    <p:extLst>
      <p:ext uri="{BB962C8B-B14F-4D97-AF65-F5344CB8AC3E}">
        <p14:creationId xmlns:p14="http://schemas.microsoft.com/office/powerpoint/2010/main" val="1987588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a:extLst>
              <a:ext uri="{FF2B5EF4-FFF2-40B4-BE49-F238E27FC236}">
                <a16:creationId xmlns:a16="http://schemas.microsoft.com/office/drawing/2014/main" id="{8FA0217A-9981-7085-EC9F-6655A2212920}"/>
              </a:ext>
            </a:extLst>
          </p:cNvPr>
          <p:cNvGraphicFramePr>
            <a:graphicFrameLocks noGrp="1" noChangeAspect="1"/>
          </p:cNvGraphicFramePr>
          <p:nvPr>
            <p:extLst>
              <p:ext uri="{D42A27DB-BD31-4B8C-83A1-F6EECF244321}">
                <p14:modId xmlns:p14="http://schemas.microsoft.com/office/powerpoint/2010/main" val="1808017765"/>
              </p:ext>
            </p:extLst>
          </p:nvPr>
        </p:nvGraphicFramePr>
        <p:xfrm>
          <a:off x="143945" y="194568"/>
          <a:ext cx="9618109" cy="6468863"/>
        </p:xfrm>
        <a:graphic>
          <a:graphicData uri="http://schemas.openxmlformats.org/drawingml/2006/table">
            <a:tbl>
              <a:tblPr firstRow="1" bandRow="1"/>
              <a:tblGrid>
                <a:gridCol w="1554109">
                  <a:extLst>
                    <a:ext uri="{9D8B030D-6E8A-4147-A177-3AD203B41FA5}">
                      <a16:colId xmlns:a16="http://schemas.microsoft.com/office/drawing/2014/main" val="3963223197"/>
                    </a:ext>
                  </a:extLst>
                </a:gridCol>
                <a:gridCol w="384000">
                  <a:extLst>
                    <a:ext uri="{9D8B030D-6E8A-4147-A177-3AD203B41FA5}">
                      <a16:colId xmlns:a16="http://schemas.microsoft.com/office/drawing/2014/main" val="3988105258"/>
                    </a:ext>
                  </a:extLst>
                </a:gridCol>
                <a:gridCol w="384000">
                  <a:extLst>
                    <a:ext uri="{9D8B030D-6E8A-4147-A177-3AD203B41FA5}">
                      <a16:colId xmlns:a16="http://schemas.microsoft.com/office/drawing/2014/main" val="2823964313"/>
                    </a:ext>
                  </a:extLst>
                </a:gridCol>
                <a:gridCol w="384000">
                  <a:extLst>
                    <a:ext uri="{9D8B030D-6E8A-4147-A177-3AD203B41FA5}">
                      <a16:colId xmlns:a16="http://schemas.microsoft.com/office/drawing/2014/main" val="780780247"/>
                    </a:ext>
                  </a:extLst>
                </a:gridCol>
                <a:gridCol w="384000">
                  <a:extLst>
                    <a:ext uri="{9D8B030D-6E8A-4147-A177-3AD203B41FA5}">
                      <a16:colId xmlns:a16="http://schemas.microsoft.com/office/drawing/2014/main" val="4253102216"/>
                    </a:ext>
                  </a:extLst>
                </a:gridCol>
                <a:gridCol w="384000">
                  <a:extLst>
                    <a:ext uri="{9D8B030D-6E8A-4147-A177-3AD203B41FA5}">
                      <a16:colId xmlns:a16="http://schemas.microsoft.com/office/drawing/2014/main" val="1088143621"/>
                    </a:ext>
                  </a:extLst>
                </a:gridCol>
                <a:gridCol w="384000">
                  <a:extLst>
                    <a:ext uri="{9D8B030D-6E8A-4147-A177-3AD203B41FA5}">
                      <a16:colId xmlns:a16="http://schemas.microsoft.com/office/drawing/2014/main" val="2054433965"/>
                    </a:ext>
                  </a:extLst>
                </a:gridCol>
                <a:gridCol w="384000">
                  <a:extLst>
                    <a:ext uri="{9D8B030D-6E8A-4147-A177-3AD203B41FA5}">
                      <a16:colId xmlns:a16="http://schemas.microsoft.com/office/drawing/2014/main" val="3347757924"/>
                    </a:ext>
                  </a:extLst>
                </a:gridCol>
                <a:gridCol w="384000">
                  <a:extLst>
                    <a:ext uri="{9D8B030D-6E8A-4147-A177-3AD203B41FA5}">
                      <a16:colId xmlns:a16="http://schemas.microsoft.com/office/drawing/2014/main" val="2581576853"/>
                    </a:ext>
                  </a:extLst>
                </a:gridCol>
                <a:gridCol w="384000">
                  <a:extLst>
                    <a:ext uri="{9D8B030D-6E8A-4147-A177-3AD203B41FA5}">
                      <a16:colId xmlns:a16="http://schemas.microsoft.com/office/drawing/2014/main" val="2456111667"/>
                    </a:ext>
                  </a:extLst>
                </a:gridCol>
                <a:gridCol w="384000">
                  <a:extLst>
                    <a:ext uri="{9D8B030D-6E8A-4147-A177-3AD203B41FA5}">
                      <a16:colId xmlns:a16="http://schemas.microsoft.com/office/drawing/2014/main" val="1545758837"/>
                    </a:ext>
                  </a:extLst>
                </a:gridCol>
                <a:gridCol w="384000">
                  <a:extLst>
                    <a:ext uri="{9D8B030D-6E8A-4147-A177-3AD203B41FA5}">
                      <a16:colId xmlns:a16="http://schemas.microsoft.com/office/drawing/2014/main" val="3321070302"/>
                    </a:ext>
                  </a:extLst>
                </a:gridCol>
                <a:gridCol w="384000">
                  <a:extLst>
                    <a:ext uri="{9D8B030D-6E8A-4147-A177-3AD203B41FA5}">
                      <a16:colId xmlns:a16="http://schemas.microsoft.com/office/drawing/2014/main" val="2332571734"/>
                    </a:ext>
                  </a:extLst>
                </a:gridCol>
                <a:gridCol w="384000">
                  <a:extLst>
                    <a:ext uri="{9D8B030D-6E8A-4147-A177-3AD203B41FA5}">
                      <a16:colId xmlns:a16="http://schemas.microsoft.com/office/drawing/2014/main" val="1391264493"/>
                    </a:ext>
                  </a:extLst>
                </a:gridCol>
                <a:gridCol w="384000">
                  <a:extLst>
                    <a:ext uri="{9D8B030D-6E8A-4147-A177-3AD203B41FA5}">
                      <a16:colId xmlns:a16="http://schemas.microsoft.com/office/drawing/2014/main" val="1176159140"/>
                    </a:ext>
                  </a:extLst>
                </a:gridCol>
                <a:gridCol w="384000">
                  <a:extLst>
                    <a:ext uri="{9D8B030D-6E8A-4147-A177-3AD203B41FA5}">
                      <a16:colId xmlns:a16="http://schemas.microsoft.com/office/drawing/2014/main" val="3069487349"/>
                    </a:ext>
                  </a:extLst>
                </a:gridCol>
                <a:gridCol w="384000">
                  <a:extLst>
                    <a:ext uri="{9D8B030D-6E8A-4147-A177-3AD203B41FA5}">
                      <a16:colId xmlns:a16="http://schemas.microsoft.com/office/drawing/2014/main" val="585422323"/>
                    </a:ext>
                  </a:extLst>
                </a:gridCol>
                <a:gridCol w="384000">
                  <a:extLst>
                    <a:ext uri="{9D8B030D-6E8A-4147-A177-3AD203B41FA5}">
                      <a16:colId xmlns:a16="http://schemas.microsoft.com/office/drawing/2014/main" val="1166185909"/>
                    </a:ext>
                  </a:extLst>
                </a:gridCol>
                <a:gridCol w="384000">
                  <a:extLst>
                    <a:ext uri="{9D8B030D-6E8A-4147-A177-3AD203B41FA5}">
                      <a16:colId xmlns:a16="http://schemas.microsoft.com/office/drawing/2014/main" val="409538528"/>
                    </a:ext>
                  </a:extLst>
                </a:gridCol>
                <a:gridCol w="384000">
                  <a:extLst>
                    <a:ext uri="{9D8B030D-6E8A-4147-A177-3AD203B41FA5}">
                      <a16:colId xmlns:a16="http://schemas.microsoft.com/office/drawing/2014/main" val="981418912"/>
                    </a:ext>
                  </a:extLst>
                </a:gridCol>
                <a:gridCol w="384000">
                  <a:extLst>
                    <a:ext uri="{9D8B030D-6E8A-4147-A177-3AD203B41FA5}">
                      <a16:colId xmlns:a16="http://schemas.microsoft.com/office/drawing/2014/main" val="515470059"/>
                    </a:ext>
                  </a:extLst>
                </a:gridCol>
                <a:gridCol w="384000">
                  <a:extLst>
                    <a:ext uri="{9D8B030D-6E8A-4147-A177-3AD203B41FA5}">
                      <a16:colId xmlns:a16="http://schemas.microsoft.com/office/drawing/2014/main" val="323562845"/>
                    </a:ext>
                  </a:extLst>
                </a:gridCol>
              </a:tblGrid>
              <a:tr h="394672">
                <a:tc gridSpan="22">
                  <a:txBody>
                    <a:bodyPr/>
                    <a:lstStyle/>
                    <a:p>
                      <a:pPr algn="ctr">
                        <a:lnSpc>
                          <a:spcPts val="1200"/>
                        </a:lnSpc>
                      </a:pPr>
                      <a:r>
                        <a:rPr kumimoji="1" lang="ja-JP" altLang="en-US" sz="1200" b="1" baseline="0" dirty="0">
                          <a:solidFill>
                            <a:schemeClr val="bg1"/>
                          </a:solidFill>
                          <a:latin typeface="Meiryo UI" panose="020B0604030504040204" pitchFamily="50" charset="-128"/>
                          <a:ea typeface="Meiryo UI" panose="020B0604030504040204" pitchFamily="50" charset="-128"/>
                        </a:rPr>
                        <a:t>事業スケジュール</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69017347"/>
                  </a:ext>
                </a:extLst>
              </a:tr>
              <a:tr h="335133">
                <a:tc rowSpan="2">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1000" b="1" baseline="0" dirty="0">
                          <a:solidFill>
                            <a:schemeClr val="tx1"/>
                          </a:solidFill>
                          <a:latin typeface="Meiryo UI" panose="020B0604030504040204" pitchFamily="50" charset="-128"/>
                          <a:ea typeface="Meiryo UI" panose="020B0604030504040204" pitchFamily="50" charset="-128"/>
                        </a:rPr>
                        <a:t>実施内容</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ts val="1200"/>
                        </a:lnSpc>
                      </a:pPr>
                      <a:r>
                        <a:rPr kumimoji="1" lang="ja-JP" altLang="en-US" sz="1000" b="1" baseline="0" dirty="0">
                          <a:solidFill>
                            <a:schemeClr val="tx1"/>
                          </a:solidFill>
                          <a:latin typeface="Meiryo UI" panose="020B0604030504040204" pitchFamily="50" charset="-128"/>
                          <a:ea typeface="Meiryo UI" panose="020B0604030504040204" pitchFamily="50" charset="-128"/>
                        </a:rPr>
                        <a:t>７月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ja-JP" altLang="en-US" sz="1000" b="1" baseline="0" dirty="0">
                          <a:solidFill>
                            <a:schemeClr val="tx1"/>
                          </a:solidFill>
                          <a:latin typeface="Meiryo UI" panose="020B0604030504040204" pitchFamily="50" charset="-128"/>
                          <a:ea typeface="Meiryo UI" panose="020B0604030504040204" pitchFamily="50" charset="-128"/>
                        </a:rPr>
                        <a:t>８月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ja-JP" altLang="en-US" sz="1000" b="1" baseline="0" dirty="0">
                          <a:solidFill>
                            <a:schemeClr val="tx1"/>
                          </a:solidFill>
                          <a:latin typeface="Meiryo UI" panose="020B0604030504040204" pitchFamily="50" charset="-128"/>
                          <a:ea typeface="Meiryo UI" panose="020B0604030504040204" pitchFamily="50" charset="-128"/>
                        </a:rPr>
                        <a:t>９月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10</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11</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12</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ja-JP" altLang="en-US" sz="1000" b="1" baseline="0" dirty="0">
                          <a:solidFill>
                            <a:schemeClr val="tx1"/>
                          </a:solidFill>
                          <a:latin typeface="Meiryo UI" panose="020B0604030504040204" pitchFamily="50" charset="-128"/>
                          <a:ea typeface="Meiryo UI" panose="020B0604030504040204" pitchFamily="50" charset="-128"/>
                        </a:rPr>
                        <a:t>１月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2856090"/>
                  </a:ext>
                </a:extLst>
              </a:tr>
              <a:tr h="335133">
                <a:tc vMerge="1">
                  <a:txBody>
                    <a:bodyPr/>
                    <a:lstStyle/>
                    <a:p>
                      <a:endParaRPr kumimoji="1" lang="ja-JP" altLang="en-US"/>
                    </a:p>
                  </a:txBody>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09763758"/>
                  </a:ext>
                </a:extLst>
              </a:tr>
              <a:tr h="872466">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04159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76014887"/>
                  </a:ext>
                </a:extLst>
              </a:tr>
              <a:tr h="8724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47082847"/>
                  </a:ext>
                </a:extLst>
              </a:tr>
              <a:tr h="8724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43374535"/>
                  </a:ext>
                </a:extLst>
              </a:tr>
              <a:tr h="8724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6430981"/>
                  </a:ext>
                </a:extLst>
              </a:tr>
              <a:tr h="8724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50479820"/>
                  </a:ext>
                </a:extLst>
              </a:tr>
            </a:tbl>
          </a:graphicData>
        </a:graphic>
      </p:graphicFrame>
      <p:sp>
        <p:nvSpPr>
          <p:cNvPr id="11" name="テキスト ボックス 6">
            <a:extLst>
              <a:ext uri="{FF2B5EF4-FFF2-40B4-BE49-F238E27FC236}">
                <a16:creationId xmlns:a16="http://schemas.microsoft.com/office/drawing/2014/main" id="{23FF3E24-1C24-4E32-881D-A056F7E5AF79}"/>
              </a:ext>
            </a:extLst>
          </p:cNvPr>
          <p:cNvSpPr txBox="1"/>
          <p:nvPr/>
        </p:nvSpPr>
        <p:spPr>
          <a:xfrm>
            <a:off x="945004" y="1529318"/>
            <a:ext cx="8198869" cy="307777"/>
          </a:xfrm>
          <a:prstGeom prst="rect">
            <a:avLst/>
          </a:prstGeom>
          <a:solidFill>
            <a:schemeClr val="bg1"/>
          </a:solidFill>
          <a:ln>
            <a:solidFill>
              <a:srgbClr val="FF0000"/>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実施ステップが明確になるよう、可能な限り詳細にタスクを分解して記載してください。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34958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BCBEDC3B-B551-4E61-AC59-025523BFFF30}"/>
              </a:ext>
            </a:extLst>
          </p:cNvPr>
          <p:cNvSpPr txBox="1"/>
          <p:nvPr/>
        </p:nvSpPr>
        <p:spPr>
          <a:xfrm>
            <a:off x="242968" y="538480"/>
            <a:ext cx="9419191" cy="6135372"/>
          </a:xfrm>
          <a:prstGeom prst="rect">
            <a:avLst/>
          </a:prstGeom>
          <a:noFill/>
          <a:ln>
            <a:solidFill>
              <a:schemeClr val="bg1">
                <a:lumMod val="65000"/>
              </a:schemeClr>
            </a:solidFill>
          </a:ln>
        </p:spPr>
        <p:txBody>
          <a:bodyPr wrap="square" rtlCol="0" anchor="t">
            <a:noAutofit/>
          </a:bodyPr>
          <a:lstStyle/>
          <a:p>
            <a:pPr algn="just"/>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a:p>
            <a:pPr algn="just"/>
            <a:endParaRPr lang="en-US" altLang="ja-JP" sz="1200"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6A28E3AA-ECBB-4F7B-8761-0AEC3534E6B5}"/>
              </a:ext>
            </a:extLst>
          </p:cNvPr>
          <p:cNvSpPr txBox="1"/>
          <p:nvPr/>
        </p:nvSpPr>
        <p:spPr>
          <a:xfrm>
            <a:off x="473421" y="939778"/>
            <a:ext cx="8837182" cy="738664"/>
          </a:xfrm>
          <a:prstGeom prst="rect">
            <a:avLst/>
          </a:prstGeom>
          <a:noFill/>
          <a:ln>
            <a:solidFill>
              <a:srgbClr val="FF0000"/>
            </a:solidFill>
          </a:ln>
        </p:spPr>
        <p:txBody>
          <a:bodyPr wrap="square" rtlCol="0">
            <a:spAutoFit/>
          </a:bodyPr>
          <a:lstStyle/>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本事業における地方自治体、地域関係機関（経営支援機関、金融機関、教育機関等）との連携による実施体制及び役割分担がわかるよう図示してください。</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図表を適宜利用するなど、連携状況が視覚的に分かるように工夫して記載してください。</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
        <p:nvSpPr>
          <p:cNvPr id="65" name="テキスト プレースホルダー 2">
            <a:extLst>
              <a:ext uri="{FF2B5EF4-FFF2-40B4-BE49-F238E27FC236}">
                <a16:creationId xmlns:a16="http://schemas.microsoft.com/office/drawing/2014/main" id="{A2DEC8B4-3712-4F3D-9209-F715A6924A1E}"/>
              </a:ext>
            </a:extLst>
          </p:cNvPr>
          <p:cNvSpPr txBox="1">
            <a:spLocks/>
          </p:cNvSpPr>
          <p:nvPr/>
        </p:nvSpPr>
        <p:spPr>
          <a:xfrm>
            <a:off x="240260" y="84912"/>
            <a:ext cx="9303505" cy="35808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1600" dirty="0">
                <a:latin typeface="HGP創英角ｺﾞｼｯｸUB" panose="020B0900000000000000" pitchFamily="50" charset="-128"/>
                <a:ea typeface="HGP創英角ｺﾞｼｯｸUB" panose="020B0900000000000000" pitchFamily="50" charset="-128"/>
              </a:rPr>
              <a:t>【</a:t>
            </a:r>
            <a:r>
              <a:rPr lang="ja-JP" altLang="en-US" sz="1600" dirty="0">
                <a:latin typeface="HGP創英角ｺﾞｼｯｸUB" panose="020B0900000000000000" pitchFamily="50" charset="-128"/>
                <a:ea typeface="HGP創英角ｺﾞｼｯｸUB" panose="020B0900000000000000" pitchFamily="50" charset="-128"/>
              </a:rPr>
              <a:t>実施体制の全体像</a:t>
            </a:r>
            <a:r>
              <a:rPr lang="en-US" altLang="ja-JP" sz="1600" dirty="0">
                <a:latin typeface="HGP創英角ｺﾞｼｯｸUB" panose="020B0900000000000000" pitchFamily="50" charset="-128"/>
                <a:ea typeface="HGP創英角ｺﾞｼｯｸUB" panose="020B0900000000000000" pitchFamily="50" charset="-128"/>
              </a:rPr>
              <a:t>】</a:t>
            </a:r>
            <a:endParaRPr lang="ja-JP" altLang="en-US" sz="16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301488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70F8650A-C75F-8C9D-7FCC-9607ADFFADC8}"/>
              </a:ext>
            </a:extLst>
          </p:cNvPr>
          <p:cNvSpPr/>
          <p:nvPr/>
        </p:nvSpPr>
        <p:spPr bwMode="auto">
          <a:xfrm>
            <a:off x="79559" y="2406893"/>
            <a:ext cx="4717424" cy="684107"/>
          </a:xfrm>
          <a:prstGeom prst="rect">
            <a:avLst/>
          </a:prstGeom>
          <a:ln>
            <a:solidFill>
              <a:schemeClr val="bg2">
                <a:lumMod val="75000"/>
              </a:schemeClr>
            </a:solidFill>
            <a:headEnd/>
            <a:tailEnd/>
          </a:ln>
        </p:spPr>
        <p:style>
          <a:lnRef idx="2">
            <a:schemeClr val="accent1"/>
          </a:lnRef>
          <a:fillRef idx="1">
            <a:schemeClr val="lt1"/>
          </a:fillRef>
          <a:effectRef idx="0">
            <a:schemeClr val="accent1"/>
          </a:effectRef>
          <a:fontRef idx="minor">
            <a:schemeClr val="dk1"/>
          </a:fontRef>
        </p:style>
        <p:txBody>
          <a:bodyPr wrap="square" rtlCol="0" anchor="ctr"/>
          <a:lstStyle/>
          <a:p>
            <a:pPr marL="171450" indent="-171450" algn="l">
              <a:buFont typeface="Arial" panose="020B0604020202020204" pitchFamily="34" charset="0"/>
              <a:buChar char="•"/>
            </a:pPr>
            <a:r>
              <a:rPr lang="ja-JP" altLang="en-US" sz="1000" dirty="0">
                <a:latin typeface="Meiryo UI" panose="020B0604030504040204" pitchFamily="50" charset="-128"/>
                <a:ea typeface="Meiryo UI" panose="020B0604030504040204" pitchFamily="50" charset="-128"/>
              </a:rPr>
              <a:t>平成元年より○○市内にある中小企業に対して、各社個別に採用活動の支援を行った。しかし、労働人口の減少により、支援している地域企業それぞれが、年々採用活動に苦戦しており、同様の課題が浮き彫りになってきている。　</a:t>
            </a:r>
          </a:p>
          <a:p>
            <a:pPr marL="171450" indent="-171450" algn="l">
              <a:buFont typeface="Arial" panose="020B0604020202020204" pitchFamily="34" charset="0"/>
              <a:buChar char="•"/>
            </a:pPr>
            <a:r>
              <a:rPr lang="ja-JP" altLang="en-US" sz="1000" dirty="0">
                <a:latin typeface="Meiryo UI" panose="020B0604030504040204" pitchFamily="50" charset="-128"/>
                <a:ea typeface="Meiryo UI" panose="020B0604030504040204" pitchFamily="50" charset="-128"/>
              </a:rPr>
              <a:t>○○○・・・</a:t>
            </a:r>
            <a:endParaRPr kumimoji="0" lang="en-US" altLang="ja-JP" sz="1000" dirty="0">
              <a:latin typeface="Meiryo UI" panose="020B0604030504040204" pitchFamily="50" charset="-128"/>
              <a:ea typeface="Meiryo UI" panose="020B0604030504040204" pitchFamily="50" charset="-128"/>
            </a:endParaRPr>
          </a:p>
        </p:txBody>
      </p:sp>
      <p:sp>
        <p:nvSpPr>
          <p:cNvPr id="6" name="テキスト プレースホルダー 1">
            <a:extLst>
              <a:ext uri="{FF2B5EF4-FFF2-40B4-BE49-F238E27FC236}">
                <a16:creationId xmlns:a16="http://schemas.microsoft.com/office/drawing/2014/main" id="{2D1EDA80-343F-4B20-8978-9E878A3CF4D0}"/>
              </a:ext>
            </a:extLst>
          </p:cNvPr>
          <p:cNvSpPr txBox="1">
            <a:spLocks/>
          </p:cNvSpPr>
          <p:nvPr/>
        </p:nvSpPr>
        <p:spPr>
          <a:xfrm>
            <a:off x="180000" y="687311"/>
            <a:ext cx="9538900" cy="392960"/>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1400" b="1" dirty="0">
                <a:latin typeface="Meiryo UI" panose="020B0604030504040204" pitchFamily="50" charset="-128"/>
                <a:ea typeface="Meiryo UI" panose="020B0604030504040204" pitchFamily="50" charset="-128"/>
              </a:rPr>
              <a:t>補助事業名称： □□□□□□□□□□□□□□□</a:t>
            </a:r>
          </a:p>
        </p:txBody>
      </p:sp>
      <p:sp>
        <p:nvSpPr>
          <p:cNvPr id="10" name="テキスト プレースホルダー 2">
            <a:extLst>
              <a:ext uri="{FF2B5EF4-FFF2-40B4-BE49-F238E27FC236}">
                <a16:creationId xmlns:a16="http://schemas.microsoft.com/office/drawing/2014/main" id="{170ABE15-4FC7-41E9-BB62-6EF6BF12CB8C}"/>
              </a:ext>
            </a:extLst>
          </p:cNvPr>
          <p:cNvSpPr txBox="1">
            <a:spLocks/>
          </p:cNvSpPr>
          <p:nvPr/>
        </p:nvSpPr>
        <p:spPr>
          <a:xfrm>
            <a:off x="6207760" y="425316"/>
            <a:ext cx="3511140" cy="363922"/>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kumimoji="1" sz="16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r"/>
            <a:r>
              <a:rPr lang="ja-JP" altLang="en-US" sz="1400" b="1" dirty="0">
                <a:latin typeface="Meiryo UI" panose="020B0604030504040204" pitchFamily="50" charset="-128"/>
                <a:ea typeface="Meiryo UI" panose="020B0604030504040204" pitchFamily="50" charset="-128"/>
              </a:rPr>
              <a:t>補助金申請額：</a:t>
            </a:r>
            <a:r>
              <a:rPr lang="ja-JP" altLang="en-US" sz="1400" b="1" u="sng" dirty="0">
                <a:latin typeface="Meiryo UI" panose="020B0604030504040204" pitchFamily="50" charset="-128"/>
                <a:ea typeface="Meiryo UI" panose="020B0604030504040204" pitchFamily="50" charset="-128"/>
              </a:rPr>
              <a:t>　　　　　　　　　　　　　　　　</a:t>
            </a:r>
            <a:r>
              <a:rPr lang="ja-JP" altLang="en-US" sz="1400" b="1" dirty="0">
                <a:latin typeface="Meiryo UI" panose="020B0604030504040204" pitchFamily="50" charset="-128"/>
                <a:ea typeface="Meiryo UI" panose="020B0604030504040204" pitchFamily="50" charset="-128"/>
              </a:rPr>
              <a:t>円</a:t>
            </a:r>
          </a:p>
        </p:txBody>
      </p:sp>
      <p:sp>
        <p:nvSpPr>
          <p:cNvPr id="17" name="正方形/長方形 16">
            <a:extLst>
              <a:ext uri="{FF2B5EF4-FFF2-40B4-BE49-F238E27FC236}">
                <a16:creationId xmlns:a16="http://schemas.microsoft.com/office/drawing/2014/main" id="{D5B78102-90E2-4579-8A51-07E935AABEEA}"/>
              </a:ext>
            </a:extLst>
          </p:cNvPr>
          <p:cNvSpPr/>
          <p:nvPr/>
        </p:nvSpPr>
        <p:spPr bwMode="auto">
          <a:xfrm>
            <a:off x="671438" y="1051233"/>
            <a:ext cx="5093574" cy="1105925"/>
          </a:xfrm>
          <a:prstGeom prst="rect">
            <a:avLst/>
          </a:prstGeom>
          <a:ln>
            <a:solidFill>
              <a:schemeClr val="accent1">
                <a:lumMod val="60000"/>
                <a:lumOff val="40000"/>
              </a:schemeClr>
            </a:solidFill>
            <a:headEnd/>
            <a:tailEnd/>
          </a:ln>
        </p:spPr>
        <p:style>
          <a:lnRef idx="2">
            <a:schemeClr val="dk1"/>
          </a:lnRef>
          <a:fillRef idx="1">
            <a:schemeClr val="lt1"/>
          </a:fillRef>
          <a:effectRef idx="0">
            <a:schemeClr val="dk1"/>
          </a:effectRef>
          <a:fontRef idx="minor">
            <a:schemeClr val="dk1"/>
          </a:fontRef>
        </p:style>
        <p:txBody>
          <a:bodyPr wrap="square" rtlCol="0" anchor="ctr"/>
          <a:lstStyle/>
          <a:p>
            <a:pPr algn="ju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　○○県○○市における創業支援、スタートアップ支援、産業集積、雇用創出、採用（マッチング）、人材育成、キャリア支援、雇用の定着（フォローアップ）、新規事業創出支援等、様々な機能を有したコミュニティを形成することで、県内外からのプレゼンス（注目度）や求心力を高め、様々な課題を抱える地域事業者を支援し、地域の持続的な発展を目指す。</a:t>
            </a:r>
          </a:p>
        </p:txBody>
      </p:sp>
      <p:sp>
        <p:nvSpPr>
          <p:cNvPr id="18" name="正方形/長方形 17">
            <a:extLst>
              <a:ext uri="{FF2B5EF4-FFF2-40B4-BE49-F238E27FC236}">
                <a16:creationId xmlns:a16="http://schemas.microsoft.com/office/drawing/2014/main" id="{5A0C271D-BAAC-4D7D-A528-3F0AD97E53BA}"/>
              </a:ext>
            </a:extLst>
          </p:cNvPr>
          <p:cNvSpPr/>
          <p:nvPr/>
        </p:nvSpPr>
        <p:spPr bwMode="auto">
          <a:xfrm>
            <a:off x="7849871" y="993243"/>
            <a:ext cx="1874358" cy="1154637"/>
          </a:xfrm>
          <a:prstGeom prst="rect">
            <a:avLst/>
          </a:prstGeom>
          <a:ln>
            <a:solidFill>
              <a:schemeClr val="accent4">
                <a:lumMod val="60000"/>
                <a:lumOff val="40000"/>
              </a:schemeClr>
            </a:solidFill>
            <a:headEnd/>
            <a:tailEnd/>
          </a:ln>
        </p:spPr>
        <p:style>
          <a:lnRef idx="2">
            <a:schemeClr val="dk1"/>
          </a:lnRef>
          <a:fillRef idx="1">
            <a:schemeClr val="lt1"/>
          </a:fillRef>
          <a:effectRef idx="0">
            <a:schemeClr val="dk1"/>
          </a:effectRef>
          <a:fontRef idx="minor">
            <a:schemeClr val="dk1"/>
          </a:fontRef>
        </p:style>
        <p:txBody>
          <a:bodyPr wrap="square" rtlCol="0" anchor="ctr"/>
          <a:lstStyle/>
          <a:p>
            <a:pPr marL="171450" indent="-171450" algn="l">
              <a:buFont typeface="Arial" panose="020B0604020202020204" pitchFamily="34" charset="0"/>
              <a:buChar char="•"/>
            </a:pPr>
            <a:r>
              <a:rPr kumimoji="0" lang="ja-JP" altLang="en-US" sz="1000" dirty="0">
                <a:latin typeface="Meiryo UI" panose="020B0604030504040204" pitchFamily="50" charset="-128"/>
                <a:ea typeface="Meiryo UI" panose="020B0604030504040204" pitchFamily="50" charset="-128"/>
              </a:rPr>
              <a:t>○○市○○課　</a:t>
            </a:r>
            <a:endParaRPr kumimoji="0" lang="en-US" altLang="ja-JP" sz="10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lang="ja-JP" altLang="en-US" sz="1000" dirty="0">
                <a:latin typeface="Meiryo UI" panose="020B0604030504040204" pitchFamily="50" charset="-128"/>
                <a:ea typeface="Meiryo UI" panose="020B0604030504040204" pitchFamily="50" charset="-128"/>
              </a:rPr>
              <a:t>○○信用金庫　</a:t>
            </a:r>
            <a:endParaRPr lang="en-US" altLang="ja-JP" sz="10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kumimoji="0" lang="ja-JP" altLang="en-US" sz="1000" dirty="0">
                <a:latin typeface="Meiryo UI" panose="020B0604030504040204" pitchFamily="50" charset="-128"/>
                <a:ea typeface="Meiryo UI" panose="020B0604030504040204" pitchFamily="50" charset="-128"/>
              </a:rPr>
              <a:t>○○商工会議所　</a:t>
            </a:r>
            <a:endParaRPr kumimoji="0" lang="en-US" altLang="ja-JP" sz="10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kumimoji="0" lang="ja-JP" altLang="en-US" sz="1000" dirty="0">
                <a:latin typeface="Meiryo UI" panose="020B0604030504040204" pitchFamily="50" charset="-128"/>
                <a:ea typeface="Meiryo UI" panose="020B0604030504040204" pitchFamily="50" charset="-128"/>
              </a:rPr>
              <a:t>○○大学　</a:t>
            </a:r>
            <a:endParaRPr kumimoji="0" lang="en-US" altLang="ja-JP" sz="10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lang="ja-JP" altLang="en-US" sz="1000" dirty="0">
                <a:latin typeface="Meiryo UI" panose="020B0604030504040204" pitchFamily="50" charset="-128"/>
                <a:ea typeface="Meiryo UI" panose="020B0604030504040204" pitchFamily="50" charset="-128"/>
              </a:rPr>
              <a:t>○○センター</a:t>
            </a:r>
            <a:endParaRPr lang="en-US" altLang="ja-JP" sz="10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40481625-3F11-4188-990E-01389F69BD87}"/>
              </a:ext>
            </a:extLst>
          </p:cNvPr>
          <p:cNvSpPr/>
          <p:nvPr/>
        </p:nvSpPr>
        <p:spPr bwMode="auto">
          <a:xfrm>
            <a:off x="79559" y="1050438"/>
            <a:ext cx="591879" cy="1105925"/>
          </a:xfrm>
          <a:prstGeom prst="rect">
            <a:avLst/>
          </a:prstGeom>
          <a:solidFill>
            <a:schemeClr val="accent1">
              <a:lumMod val="40000"/>
              <a:lumOff val="60000"/>
            </a:schemeClr>
          </a:solidFill>
          <a:ln>
            <a:solidFill>
              <a:schemeClr val="accent1">
                <a:lumMod val="60000"/>
                <a:lumOff val="40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none" rtlCol="0" anchor="ctr"/>
          <a:lstStyle/>
          <a:p>
            <a:pPr algn="ctr"/>
            <a:r>
              <a:rPr kumimoji="0" lang="ja-JP" altLang="en-US" sz="1200" dirty="0">
                <a:solidFill>
                  <a:schemeClr val="tx1"/>
                </a:solidFill>
                <a:latin typeface="Meiryo UI" panose="020B0604030504040204" pitchFamily="50" charset="-128"/>
                <a:ea typeface="Meiryo UI" panose="020B0604030504040204" pitchFamily="50" charset="-128"/>
              </a:rPr>
              <a:t>事業</a:t>
            </a:r>
            <a:endParaRPr kumimoji="0" lang="en-US" altLang="ja-JP" sz="1200" dirty="0">
              <a:solidFill>
                <a:schemeClr val="tx1"/>
              </a:solidFill>
              <a:latin typeface="Meiryo UI" panose="020B0604030504040204" pitchFamily="50" charset="-128"/>
              <a:ea typeface="Meiryo UI" panose="020B0604030504040204" pitchFamily="50" charset="-128"/>
            </a:endParaRPr>
          </a:p>
          <a:p>
            <a:pPr algn="ctr"/>
            <a:r>
              <a:rPr kumimoji="0" lang="ja-JP" altLang="en-US" sz="1200" dirty="0">
                <a:solidFill>
                  <a:schemeClr val="tx1"/>
                </a:solidFill>
                <a:latin typeface="Meiryo UI" panose="020B0604030504040204" pitchFamily="50" charset="-128"/>
                <a:ea typeface="Meiryo UI" panose="020B0604030504040204" pitchFamily="50" charset="-128"/>
              </a:rPr>
              <a:t>概要</a:t>
            </a:r>
          </a:p>
        </p:txBody>
      </p:sp>
      <p:sp>
        <p:nvSpPr>
          <p:cNvPr id="20" name="正方形/長方形 19">
            <a:extLst>
              <a:ext uri="{FF2B5EF4-FFF2-40B4-BE49-F238E27FC236}">
                <a16:creationId xmlns:a16="http://schemas.microsoft.com/office/drawing/2014/main" id="{42CA08A6-815C-4D33-84AD-41110AB49E95}"/>
              </a:ext>
            </a:extLst>
          </p:cNvPr>
          <p:cNvSpPr/>
          <p:nvPr/>
        </p:nvSpPr>
        <p:spPr bwMode="auto">
          <a:xfrm>
            <a:off x="7559948" y="988828"/>
            <a:ext cx="282708" cy="1167535"/>
          </a:xfrm>
          <a:prstGeom prst="rect">
            <a:avLst/>
          </a:prstGeom>
          <a:solidFill>
            <a:schemeClr val="accent4">
              <a:lumMod val="60000"/>
              <a:lumOff val="40000"/>
            </a:schemeClr>
          </a:solidFill>
          <a:ln>
            <a:solidFill>
              <a:schemeClr val="accent4">
                <a:lumMod val="60000"/>
                <a:lumOff val="40000"/>
              </a:schemeClr>
            </a:solidFill>
            <a:headEnd/>
            <a:tailEnd/>
          </a:ln>
        </p:spPr>
        <p:style>
          <a:lnRef idx="2">
            <a:schemeClr val="dk1">
              <a:shade val="50000"/>
            </a:schemeClr>
          </a:lnRef>
          <a:fillRef idx="1">
            <a:schemeClr val="dk1"/>
          </a:fillRef>
          <a:effectRef idx="0">
            <a:schemeClr val="dk1"/>
          </a:effectRef>
          <a:fontRef idx="minor">
            <a:schemeClr val="lt1"/>
          </a:fontRef>
        </p:style>
        <p:txBody>
          <a:bodyPr vert="eaVert" wrap="none"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連携先</a:t>
            </a:r>
            <a:endParaRPr kumimoji="0" lang="ja-JP" altLang="en-US" sz="1200" dirty="0">
              <a:solidFill>
                <a:schemeClr val="tx1"/>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F5A88856-3C60-4139-8828-6ED13C13ADDB}"/>
              </a:ext>
            </a:extLst>
          </p:cNvPr>
          <p:cNvSpPr/>
          <p:nvPr/>
        </p:nvSpPr>
        <p:spPr bwMode="auto">
          <a:xfrm>
            <a:off x="353734" y="3162323"/>
            <a:ext cx="9370495" cy="2998206"/>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rtlCol="0" anchor="ctr"/>
          <a:lstStyle/>
          <a:p>
            <a:pPr marL="801688" indent="-801688"/>
            <a:r>
              <a:rPr lang="ja-JP" altLang="en-US" sz="1400" b="1" u="sng" dirty="0">
                <a:latin typeface="Meiryo UI" panose="020B0604030504040204" pitchFamily="50" charset="-128"/>
                <a:ea typeface="Meiryo UI" panose="020B0604030504040204" pitchFamily="50" charset="-128"/>
              </a:rPr>
              <a:t>①本事業を通じて実施する取組</a:t>
            </a:r>
            <a:endParaRPr kumimoji="0" lang="en-US" altLang="ja-JP" sz="1400" b="1" u="sng" dirty="0">
              <a:latin typeface="Meiryo UI" panose="020B0604030504040204" pitchFamily="50" charset="-128"/>
              <a:ea typeface="Meiryo UI" panose="020B0604030504040204" pitchFamily="50" charset="-128"/>
            </a:endParaRPr>
          </a:p>
          <a:p>
            <a:pPr>
              <a:defRPr/>
            </a:pPr>
            <a:r>
              <a:rPr lang="ja-JP" altLang="en-US" sz="1200" dirty="0">
                <a:solidFill>
                  <a:prstClr val="black"/>
                </a:solidFill>
                <a:latin typeface="Meiryo UI" panose="020B0604030504040204" pitchFamily="50" charset="-128"/>
                <a:ea typeface="Meiryo UI" panose="020B0604030504040204" pitchFamily="50" charset="-128"/>
                <a:cs typeface="Arial" charset="0"/>
              </a:rPr>
              <a:t>（１）事業継承に課題を抱えている企業のニーズの掘り起こし、「右腕人材」の</a:t>
            </a:r>
            <a:r>
              <a:rPr lang="ja-JP" altLang="en-US" sz="1200" b="1" dirty="0">
                <a:solidFill>
                  <a:srgbClr val="FF0000"/>
                </a:solidFill>
                <a:latin typeface="Meiryo UI" panose="020B0604030504040204" pitchFamily="50" charset="-128"/>
                <a:ea typeface="Meiryo UI" panose="020B0604030504040204" pitchFamily="50" charset="-128"/>
                <a:cs typeface="Arial" charset="0"/>
              </a:rPr>
              <a:t>インターンシップ求人のとりまとめ</a:t>
            </a:r>
            <a:endParaRPr lang="en-US" altLang="ja-JP" sz="1200" b="1" dirty="0">
              <a:solidFill>
                <a:srgbClr val="FF0000"/>
              </a:solidFill>
              <a:latin typeface="Meiryo UI" panose="020B0604030504040204" pitchFamily="50" charset="-128"/>
              <a:ea typeface="Meiryo UI" panose="020B0604030504040204" pitchFamily="50" charset="-128"/>
              <a:cs typeface="Arial" charset="0"/>
            </a:endParaRPr>
          </a:p>
          <a:p>
            <a:pPr marL="268288" marR="0" lvl="0" indent="-268288"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（２）</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WEB</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サイトを作成し、「右腕人材」を対象としたインターンシップの公募とインターンシップのマッチングの</a:t>
            </a:r>
            <a:r>
              <a:rPr kumimoji="0" lang="ja-JP" altLang="en-US" sz="12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charset="0"/>
              </a:rPr>
              <a:t>個別マッチング</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を行う</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268288" marR="0" lvl="0" indent="-268288" algn="l"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cs typeface="Arial" charset="0"/>
              </a:rPr>
              <a:t>（３）イベント形式で、オンラインでの</a:t>
            </a:r>
            <a:r>
              <a:rPr lang="ja-JP" altLang="en-US" sz="1200" b="1" dirty="0">
                <a:solidFill>
                  <a:srgbClr val="FF0000"/>
                </a:solidFill>
                <a:latin typeface="Meiryo UI" panose="020B0604030504040204" pitchFamily="50" charset="-128"/>
                <a:ea typeface="Meiryo UI" panose="020B0604030504040204" pitchFamily="50" charset="-128"/>
                <a:cs typeface="Arial" charset="0"/>
              </a:rPr>
              <a:t>インターンシップマッチング会</a:t>
            </a:r>
            <a:r>
              <a:rPr lang="ja-JP" altLang="en-US" sz="1200" dirty="0">
                <a:solidFill>
                  <a:prstClr val="black"/>
                </a:solidFill>
                <a:latin typeface="Meiryo UI" panose="020B0604030504040204" pitchFamily="50" charset="-128"/>
                <a:ea typeface="Meiryo UI" panose="020B0604030504040204" pitchFamily="50" charset="-128"/>
                <a:cs typeface="Arial" charset="0"/>
              </a:rPr>
              <a:t>を開催</a:t>
            </a:r>
            <a:endParaRPr lang="en-US" altLang="ja-JP" sz="1200" dirty="0">
              <a:solidFill>
                <a:prstClr val="black"/>
              </a:solidFill>
              <a:latin typeface="Meiryo UI" panose="020B0604030504040204" pitchFamily="50" charset="-128"/>
              <a:ea typeface="Meiryo UI" panose="020B0604030504040204" pitchFamily="50" charset="-128"/>
              <a:cs typeface="Arial" charset="0"/>
            </a:endParaRPr>
          </a:p>
          <a:p>
            <a:pPr marL="268288" marR="0" lvl="0" indent="-268288"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801688" indent="-801688"/>
            <a:r>
              <a:rPr kumimoji="0" lang="ja-JP" altLang="en-US" sz="1400" b="1" u="sng" dirty="0">
                <a:latin typeface="Meiryo UI" panose="020B0604030504040204" pitchFamily="50" charset="-128"/>
                <a:ea typeface="Meiryo UI" panose="020B0604030504040204" pitchFamily="50" charset="-128"/>
              </a:rPr>
              <a:t>②見込まれる成果・効果　</a:t>
            </a:r>
            <a:endParaRPr kumimoji="0" lang="en-US" altLang="ja-JP" sz="1400" b="1" u="sng" dirty="0">
              <a:latin typeface="Meiryo UI" panose="020B0604030504040204" pitchFamily="50" charset="-128"/>
              <a:ea typeface="Meiryo UI" panose="020B0604030504040204" pitchFamily="50" charset="-128"/>
            </a:endParaRPr>
          </a:p>
          <a:p>
            <a:pPr marL="92075" marR="0" lvl="0" indent="-9207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200" dirty="0">
                <a:solidFill>
                  <a:prstClr val="black"/>
                </a:solidFill>
                <a:latin typeface="Meiryo UI" panose="020B0604030504040204" pitchFamily="50" charset="-128"/>
                <a:ea typeface="Meiryo UI" panose="020B0604030504040204" pitchFamily="50" charset="-128"/>
                <a:cs typeface="Arial" charset="0"/>
              </a:rPr>
              <a:t>事業継承を目指すことで、やりがいのある仕事・事業が地域にもあるということを発信し、</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地域の共通課題である</a:t>
            </a:r>
            <a:r>
              <a:rPr kumimoji="0" lang="ja-JP" altLang="en-US"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charset="0"/>
              </a:rPr>
              <a:t>若者人材の流出防止・流入促進</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92075" marR="0" lvl="0" indent="-9207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地域企業においては、</a:t>
            </a:r>
            <a:r>
              <a:rPr kumimoji="0" lang="ja-JP" altLang="en-US"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charset="0"/>
              </a:rPr>
              <a:t>意欲ある外部人材の採用</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a:t>
            </a:r>
            <a:r>
              <a:rPr kumimoji="0" lang="ja-JP" altLang="en-US"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charset="0"/>
              </a:rPr>
              <a:t>人的ネットワークの拡大</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92075" marR="0" lvl="0" indent="-9207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在職中の若者・学生人材も対象とすることで、</a:t>
            </a:r>
            <a:r>
              <a:rPr kumimoji="0" lang="ja-JP" altLang="en-US"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charset="0"/>
              </a:rPr>
              <a:t>兼業によって課題解決に寄与する</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ことで</a:t>
            </a:r>
            <a:r>
              <a:rPr kumimoji="0" lang="ja-JP" altLang="en-US"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charset="0"/>
              </a:rPr>
              <a:t>地域・企業に必要とされ</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a:t>
            </a:r>
            <a:r>
              <a:rPr kumimoji="0" lang="ja-JP" altLang="en-US"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charset="0"/>
              </a:rPr>
              <a:t>モチベーションアップ（キャリア支援）</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と</a:t>
            </a:r>
            <a:r>
              <a:rPr kumimoji="0" lang="ja-JP" altLang="en-US"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charset="0"/>
              </a:rPr>
              <a:t>定着率向上</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が期待される。</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endParaRPr lang="en-US" altLang="ja-JP" sz="1050" dirty="0">
              <a:latin typeface="Meiryo UI" panose="020B0604030504040204" pitchFamily="50" charset="-128"/>
              <a:ea typeface="Meiryo UI" panose="020B0604030504040204" pitchFamily="50" charset="-128"/>
            </a:endParaRPr>
          </a:p>
          <a:p>
            <a:pPr marL="801688" indent="-801688"/>
            <a:r>
              <a:rPr lang="ja-JP" altLang="en-US" sz="1400" b="1" u="sng" dirty="0">
                <a:latin typeface="Meiryo UI" panose="020B0604030504040204" pitchFamily="50" charset="-128"/>
                <a:ea typeface="Meiryo UI" panose="020B0604030504040204" pitchFamily="50" charset="-128"/>
              </a:rPr>
              <a:t>③事業終了後の持続運営に向けたロードマップ・アクションプラン内容と、その実現に向けた具体的な取組内容</a:t>
            </a:r>
            <a:endParaRPr lang="en-US" altLang="ja-JP" sz="1050" dirty="0">
              <a:latin typeface="Meiryo UI" panose="020B0604030504040204" pitchFamily="50" charset="-128"/>
              <a:ea typeface="Meiryo UI" panose="020B0604030504040204" pitchFamily="50" charset="-128"/>
            </a:endParaRPr>
          </a:p>
          <a:p>
            <a:pPr marL="92075" marR="0" lvl="0" indent="-9207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自治体との連携：</a:t>
            </a:r>
            <a:r>
              <a:rPr kumimoji="0" lang="ja-JP" altLang="en-US"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charset="0"/>
              </a:rPr>
              <a:t>○○市○○課と本事業の事業化に向け連携</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することで</a:t>
            </a:r>
            <a:r>
              <a:rPr kumimoji="0" lang="ja-JP" altLang="en-US"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charset="0"/>
              </a:rPr>
              <a:t>地域の雇用対策を推進</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92075" marR="0" lvl="0" indent="-92075"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人材紹介業の免許取得：ビジネスの自立性・持続性の確保に向け、より</a:t>
            </a:r>
            <a:r>
              <a:rPr kumimoji="0" lang="ja-JP" altLang="en-US" sz="12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Arial" charset="0"/>
              </a:rPr>
              <a:t>地域に根差した人材マッチングサービスを展開</a:t>
            </a:r>
            <a:endParaRPr kumimoji="0" lang="ja-JP" altLang="en-US" sz="1200" dirty="0">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4FAF5F36-7BE8-4730-948D-1A01EF026CAB}"/>
              </a:ext>
            </a:extLst>
          </p:cNvPr>
          <p:cNvSpPr/>
          <p:nvPr/>
        </p:nvSpPr>
        <p:spPr bwMode="auto">
          <a:xfrm>
            <a:off x="84287" y="3162323"/>
            <a:ext cx="269447" cy="2998206"/>
          </a:xfrm>
          <a:prstGeom prst="rect">
            <a:avLst/>
          </a:prstGeom>
          <a:solidFill>
            <a:schemeClr val="accent6">
              <a:lumMod val="40000"/>
              <a:lumOff val="60000"/>
            </a:schemeClr>
          </a:solidFill>
          <a:ln w="12700">
            <a:headEnd/>
            <a:tailEnd/>
          </a:ln>
        </p:spPr>
        <p:style>
          <a:lnRef idx="1">
            <a:schemeClr val="accent3"/>
          </a:lnRef>
          <a:fillRef idx="2">
            <a:schemeClr val="accent3"/>
          </a:fillRef>
          <a:effectRef idx="1">
            <a:schemeClr val="accent3"/>
          </a:effectRef>
          <a:fontRef idx="minor">
            <a:schemeClr val="dk1"/>
          </a:fontRef>
        </p:style>
        <p:txBody>
          <a:bodyPr vert="eaVert" wrap="none" rtlCol="0" anchor="ctr"/>
          <a:lstStyle/>
          <a:p>
            <a:pPr algn="ctr"/>
            <a:r>
              <a:rPr kumimoji="0" lang="ja-JP" altLang="en-US" sz="1200" dirty="0">
                <a:latin typeface="Meiryo UI" panose="020B0604030504040204" pitchFamily="50" charset="-128"/>
                <a:ea typeface="Meiryo UI" panose="020B0604030504040204" pitchFamily="50" charset="-128"/>
              </a:rPr>
              <a:t>事業内容</a:t>
            </a:r>
          </a:p>
        </p:txBody>
      </p:sp>
      <p:sp>
        <p:nvSpPr>
          <p:cNvPr id="32" name="正方形/長方形 31">
            <a:extLst>
              <a:ext uri="{FF2B5EF4-FFF2-40B4-BE49-F238E27FC236}">
                <a16:creationId xmlns:a16="http://schemas.microsoft.com/office/drawing/2014/main" id="{84A3A2D6-0F0D-442A-97E8-D4992F338A99}"/>
              </a:ext>
            </a:extLst>
          </p:cNvPr>
          <p:cNvSpPr/>
          <p:nvPr/>
        </p:nvSpPr>
        <p:spPr bwMode="auto">
          <a:xfrm>
            <a:off x="741853" y="6204213"/>
            <a:ext cx="8982377" cy="590888"/>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rtlCol="0" anchor="ctr"/>
          <a:lstStyle/>
          <a:p>
            <a:pPr marL="171450" indent="-171450" algn="l">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右腕人材インターンシップマッチング数：○件、右腕人材コミュニティへの新規加入：○名</a:t>
            </a:r>
            <a:endParaRPr lang="en-US" altLang="ja-JP" sz="11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企業の相談件数○○件、インターンシップ求人件数：○○件</a:t>
            </a:r>
          </a:p>
        </p:txBody>
      </p:sp>
      <p:sp>
        <p:nvSpPr>
          <p:cNvPr id="33" name="正方形/長方形 32">
            <a:extLst>
              <a:ext uri="{FF2B5EF4-FFF2-40B4-BE49-F238E27FC236}">
                <a16:creationId xmlns:a16="http://schemas.microsoft.com/office/drawing/2014/main" id="{3A9C81BA-3425-4025-BF02-AABDE4F18AC9}"/>
              </a:ext>
            </a:extLst>
          </p:cNvPr>
          <p:cNvSpPr/>
          <p:nvPr/>
        </p:nvSpPr>
        <p:spPr bwMode="auto">
          <a:xfrm>
            <a:off x="84286" y="6207759"/>
            <a:ext cx="657567" cy="587341"/>
          </a:xfrm>
          <a:prstGeom prst="rect">
            <a:avLst/>
          </a:prstGeom>
          <a:ln w="12700">
            <a:headEnd/>
            <a:tailEnd/>
          </a:ln>
        </p:spPr>
        <p:style>
          <a:lnRef idx="1">
            <a:schemeClr val="accent2"/>
          </a:lnRef>
          <a:fillRef idx="2">
            <a:schemeClr val="accent2"/>
          </a:fillRef>
          <a:effectRef idx="1">
            <a:schemeClr val="accent2"/>
          </a:effectRef>
          <a:fontRef idx="minor">
            <a:schemeClr val="dk1"/>
          </a:fontRef>
        </p:style>
        <p:txBody>
          <a:bodyPr wrap="none" lIns="0" tIns="0" rIns="0" bIns="0" rtlCol="0" anchor="ctr"/>
          <a:lstStyle/>
          <a:p>
            <a:pPr algn="ctr"/>
            <a:r>
              <a:rPr lang="ja-JP" altLang="en-US" sz="1200" dirty="0">
                <a:latin typeface="Meiryo UI" panose="020B0604030504040204" pitchFamily="50" charset="-128"/>
                <a:ea typeface="Meiryo UI" panose="020B0604030504040204" pitchFamily="50" charset="-128"/>
              </a:rPr>
              <a:t>本事業の</a:t>
            </a:r>
            <a:endParaRPr kumimoji="0" lang="en-US" altLang="ja-JP" sz="1200" dirty="0">
              <a:latin typeface="Meiryo UI" panose="020B0604030504040204" pitchFamily="50" charset="-128"/>
              <a:ea typeface="Meiryo UI" panose="020B0604030504040204" pitchFamily="50" charset="-128"/>
            </a:endParaRPr>
          </a:p>
          <a:p>
            <a:pPr algn="ctr"/>
            <a:r>
              <a:rPr kumimoji="0" lang="ja-JP" altLang="en-US" sz="1200" dirty="0">
                <a:latin typeface="Meiryo UI" panose="020B0604030504040204" pitchFamily="50" charset="-128"/>
                <a:ea typeface="Meiryo UI" panose="020B0604030504040204" pitchFamily="50" charset="-128"/>
              </a:rPr>
              <a:t>成果目標</a:t>
            </a:r>
          </a:p>
        </p:txBody>
      </p:sp>
      <p:sp>
        <p:nvSpPr>
          <p:cNvPr id="22" name="テキスト プレースホルダー 2">
            <a:extLst>
              <a:ext uri="{FF2B5EF4-FFF2-40B4-BE49-F238E27FC236}">
                <a16:creationId xmlns:a16="http://schemas.microsoft.com/office/drawing/2014/main" id="{95329BE1-94F5-4F24-8837-DA9A90B9D1F9}"/>
              </a:ext>
            </a:extLst>
          </p:cNvPr>
          <p:cNvSpPr txBox="1">
            <a:spLocks/>
          </p:cNvSpPr>
          <p:nvPr/>
        </p:nvSpPr>
        <p:spPr>
          <a:xfrm>
            <a:off x="180000" y="487803"/>
            <a:ext cx="5058270" cy="35090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1400" b="1" dirty="0">
                <a:latin typeface="Meiryo UI" panose="020B0604030504040204" pitchFamily="50" charset="-128"/>
                <a:ea typeface="Meiryo UI" panose="020B0604030504040204" pitchFamily="50" charset="-128"/>
              </a:rPr>
              <a:t>補助事業者名： ○○○○株式会社</a:t>
            </a:r>
            <a:endParaRPr lang="en-US" altLang="ja-JP" sz="1400" b="1"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463A72A1-A78C-D796-3A93-69CED3CACB17}"/>
              </a:ext>
            </a:extLst>
          </p:cNvPr>
          <p:cNvSpPr/>
          <p:nvPr/>
        </p:nvSpPr>
        <p:spPr bwMode="auto">
          <a:xfrm>
            <a:off x="79558" y="2207118"/>
            <a:ext cx="4717425" cy="216965"/>
          </a:xfrm>
          <a:prstGeom prst="rect">
            <a:avLst/>
          </a:prstGeom>
          <a:solidFill>
            <a:schemeClr val="accent5">
              <a:lumMod val="40000"/>
              <a:lumOff val="60000"/>
            </a:schemeClr>
          </a:solidFill>
          <a:ln>
            <a:solidFill>
              <a:schemeClr val="bg2">
                <a:lumMod val="50000"/>
              </a:schemeClr>
            </a:solidFill>
            <a:headEnd/>
            <a:tailEnd/>
          </a:ln>
        </p:spPr>
        <p:style>
          <a:lnRef idx="2">
            <a:schemeClr val="dk1">
              <a:shade val="50000"/>
            </a:schemeClr>
          </a:lnRef>
          <a:fillRef idx="1">
            <a:schemeClr val="dk1"/>
          </a:fillRef>
          <a:effectRef idx="0">
            <a:schemeClr val="dk1"/>
          </a:effectRef>
          <a:fontRef idx="minor">
            <a:schemeClr val="lt1"/>
          </a:fontRef>
        </p:style>
        <p:txBody>
          <a:bodyPr wrap="none" rtlCol="0" anchor="ctr"/>
          <a:lstStyle/>
          <a:p>
            <a:r>
              <a:rPr lang="ja-JP" altLang="en-US" sz="1200" dirty="0">
                <a:solidFill>
                  <a:schemeClr val="tx1"/>
                </a:solidFill>
                <a:latin typeface="Meiryo UI" panose="020B0604030504040204" pitchFamily="50" charset="-128"/>
                <a:ea typeface="Meiryo UI" panose="020B0604030504040204" pitchFamily="50" charset="-128"/>
              </a:rPr>
              <a:t>事業実施地域におけるこれまでの取組、沿革</a:t>
            </a:r>
            <a:endParaRPr kumimoji="0" lang="ja-JP" altLang="en-US" sz="1200"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29D1477E-83AA-6E87-33AD-DA49C731B054}"/>
              </a:ext>
            </a:extLst>
          </p:cNvPr>
          <p:cNvSpPr/>
          <p:nvPr/>
        </p:nvSpPr>
        <p:spPr bwMode="auto">
          <a:xfrm>
            <a:off x="4891938" y="2381865"/>
            <a:ext cx="4826962" cy="70913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rtlCol="0" anchor="ctr"/>
          <a:lstStyle/>
          <a:p>
            <a:pPr marL="171450" indent="-171450" algn="l">
              <a:buFont typeface="Arial" panose="020B0604020202020204" pitchFamily="34" charset="0"/>
              <a:buChar char="•"/>
            </a:pPr>
            <a:r>
              <a:rPr kumimoji="0" lang="ja-JP" altLang="en-US" sz="1000" dirty="0">
                <a:latin typeface="Meiryo UI" panose="020B0604030504040204" pitchFamily="50" charset="-128"/>
                <a:ea typeface="Meiryo UI" panose="020B0604030504040204" pitchFamily="50" charset="-128"/>
              </a:rPr>
              <a:t>システムを俯瞰できる人材、プロジェクトマネジメントができる人材、ビジネスをデザインできる人材など、</a:t>
            </a:r>
            <a:r>
              <a:rPr kumimoji="0" lang="ja-JP" altLang="en-US" sz="1000" b="1" u="sng" dirty="0">
                <a:solidFill>
                  <a:srgbClr val="FF0000"/>
                </a:solidFill>
                <a:latin typeface="Meiryo UI" panose="020B0604030504040204" pitchFamily="50" charset="-128"/>
                <a:ea typeface="Meiryo UI" panose="020B0604030504040204" pitchFamily="50" charset="-128"/>
              </a:rPr>
              <a:t>高度</a:t>
            </a:r>
            <a:r>
              <a:rPr kumimoji="0" lang="en-US" altLang="ja-JP" sz="1000" b="1" u="sng" dirty="0">
                <a:solidFill>
                  <a:srgbClr val="FF0000"/>
                </a:solidFill>
                <a:latin typeface="Meiryo UI" panose="020B0604030504040204" pitchFamily="50" charset="-128"/>
                <a:ea typeface="Meiryo UI" panose="020B0604030504040204" pitchFamily="50" charset="-128"/>
              </a:rPr>
              <a:t>IT</a:t>
            </a:r>
            <a:r>
              <a:rPr kumimoji="0" lang="ja-JP" altLang="en-US" sz="1000" b="1" u="sng" dirty="0">
                <a:solidFill>
                  <a:srgbClr val="FF0000"/>
                </a:solidFill>
                <a:latin typeface="Meiryo UI" panose="020B0604030504040204" pitchFamily="50" charset="-128"/>
                <a:ea typeface="Meiryo UI" panose="020B0604030504040204" pitchFamily="50" charset="-128"/>
              </a:rPr>
              <a:t>人材へのニーズが高い</a:t>
            </a:r>
            <a:r>
              <a:rPr kumimoji="0" lang="ja-JP" altLang="en-US" sz="1000" dirty="0">
                <a:latin typeface="Meiryo UI" panose="020B0604030504040204" pitchFamily="50" charset="-128"/>
                <a:ea typeface="Meiryo UI" panose="020B0604030504040204" pitchFamily="50" charset="-128"/>
              </a:rPr>
              <a:t>。</a:t>
            </a:r>
            <a:endParaRPr kumimoji="0" lang="en-US" altLang="ja-JP" sz="1000" dirty="0">
              <a:latin typeface="Meiryo UI" panose="020B0604030504040204" pitchFamily="50" charset="-128"/>
              <a:ea typeface="Meiryo UI" panose="020B0604030504040204" pitchFamily="50" charset="-128"/>
            </a:endParaRPr>
          </a:p>
          <a:p>
            <a:pPr marL="171450" indent="-171450" algn="l">
              <a:buFont typeface="Arial" panose="020B0604020202020204" pitchFamily="34" charset="0"/>
              <a:buChar char="•"/>
            </a:pPr>
            <a:r>
              <a:rPr kumimoji="0" lang="en-US" altLang="ja-JP" sz="1000" dirty="0">
                <a:latin typeface="Meiryo UI" panose="020B0604030504040204" pitchFamily="50" charset="-128"/>
                <a:ea typeface="Meiryo UI" panose="020B0604030504040204" pitchFamily="50" charset="-128"/>
              </a:rPr>
              <a:t>Web</a:t>
            </a:r>
            <a:r>
              <a:rPr kumimoji="0" lang="ja-JP" altLang="en-US" sz="1000" dirty="0">
                <a:latin typeface="Meiryo UI" panose="020B0604030504040204" pitchFamily="50" charset="-128"/>
                <a:ea typeface="Meiryo UI" panose="020B0604030504040204" pitchFamily="50" charset="-128"/>
              </a:rPr>
              <a:t>のリニューアル、新規事業の戦略作り、マーケティング支援などに注力したいが、そのための</a:t>
            </a:r>
            <a:r>
              <a:rPr kumimoji="0" lang="ja-JP" altLang="en-US" sz="1000" b="1" u="sng" dirty="0">
                <a:solidFill>
                  <a:srgbClr val="FF0000"/>
                </a:solidFill>
                <a:latin typeface="Meiryo UI" panose="020B0604030504040204" pitchFamily="50" charset="-128"/>
                <a:ea typeface="Meiryo UI" panose="020B0604030504040204" pitchFamily="50" charset="-128"/>
              </a:rPr>
              <a:t>ノウハウが無い</a:t>
            </a:r>
            <a:r>
              <a:rPr kumimoji="0" lang="ja-JP" altLang="en-US" sz="1000" dirty="0">
                <a:latin typeface="Meiryo UI" panose="020B0604030504040204" pitchFamily="50" charset="-128"/>
                <a:ea typeface="Meiryo UI" panose="020B0604030504040204" pitchFamily="50" charset="-128"/>
              </a:rPr>
              <a:t>。　　</a:t>
            </a:r>
            <a:endParaRPr kumimoji="0" lang="en-US" altLang="ja-JP" sz="10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872B60B6-C40F-AA61-E4E2-CBAC237F5A38}"/>
              </a:ext>
            </a:extLst>
          </p:cNvPr>
          <p:cNvSpPr/>
          <p:nvPr/>
        </p:nvSpPr>
        <p:spPr bwMode="auto">
          <a:xfrm>
            <a:off x="4891938" y="2204590"/>
            <a:ext cx="4826962" cy="219143"/>
          </a:xfrm>
          <a:prstGeom prst="rect">
            <a:avLst/>
          </a:prstGeom>
          <a:ln w="12700">
            <a:headEnd/>
            <a:tailEnd/>
          </a:ln>
        </p:spPr>
        <p:style>
          <a:lnRef idx="1">
            <a:schemeClr val="accent1"/>
          </a:lnRef>
          <a:fillRef idx="2">
            <a:schemeClr val="accent1"/>
          </a:fillRef>
          <a:effectRef idx="1">
            <a:schemeClr val="accent1"/>
          </a:effectRef>
          <a:fontRef idx="minor">
            <a:schemeClr val="dk1"/>
          </a:fontRef>
        </p:style>
        <p:txBody>
          <a:bodyPr wrap="none" rtlCol="0" anchor="ctr"/>
          <a:lstStyle/>
          <a:p>
            <a:r>
              <a:rPr lang="ja-JP" altLang="en-US" sz="1200" dirty="0">
                <a:latin typeface="Meiryo UI" panose="020B0604030504040204" pitchFamily="50" charset="-128"/>
                <a:ea typeface="Meiryo UI" panose="020B0604030504040204" pitchFamily="50" charset="-128"/>
              </a:rPr>
              <a:t>地域企業が抱える人材課題</a:t>
            </a:r>
            <a:endParaRPr kumimoji="0" lang="ja-JP" altLang="en-US" sz="1200"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B9E841D1-7B3F-5002-2BF6-3E8E09ECA7D3}"/>
              </a:ext>
            </a:extLst>
          </p:cNvPr>
          <p:cNvSpPr/>
          <p:nvPr/>
        </p:nvSpPr>
        <p:spPr bwMode="auto">
          <a:xfrm>
            <a:off x="5858382" y="1032853"/>
            <a:ext cx="1621875" cy="257582"/>
          </a:xfrm>
          <a:prstGeom prst="rect">
            <a:avLst/>
          </a:prstGeom>
          <a:solidFill>
            <a:schemeClr val="accent1">
              <a:lumMod val="40000"/>
              <a:lumOff val="60000"/>
            </a:schemeClr>
          </a:solidFill>
          <a:ln>
            <a:solidFill>
              <a:schemeClr val="accent1">
                <a:lumMod val="60000"/>
                <a:lumOff val="40000"/>
              </a:schemeClr>
            </a:solidFill>
            <a:headEnd/>
            <a:tailEnd/>
          </a:ln>
        </p:spPr>
        <p:style>
          <a:lnRef idx="2">
            <a:schemeClr val="dk1">
              <a:shade val="50000"/>
            </a:schemeClr>
          </a:lnRef>
          <a:fillRef idx="1">
            <a:schemeClr val="dk1"/>
          </a:fillRef>
          <a:effectRef idx="0">
            <a:schemeClr val="dk1"/>
          </a:effectRef>
          <a:fontRef idx="minor">
            <a:schemeClr val="lt1"/>
          </a:fontRef>
        </p:style>
        <p:txBody>
          <a:bodyPr vert="horz" wrap="none"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取組地域</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C93B4E5C-8A87-F542-1338-11D43F0C3AA1}"/>
              </a:ext>
            </a:extLst>
          </p:cNvPr>
          <p:cNvSpPr/>
          <p:nvPr/>
        </p:nvSpPr>
        <p:spPr bwMode="auto">
          <a:xfrm>
            <a:off x="5858383" y="1257546"/>
            <a:ext cx="1621875" cy="340600"/>
          </a:xfrm>
          <a:prstGeom prst="rect">
            <a:avLst/>
          </a:prstGeom>
          <a:ln>
            <a:solidFill>
              <a:schemeClr val="accent1">
                <a:lumMod val="60000"/>
                <a:lumOff val="40000"/>
              </a:schemeClr>
            </a:solidFill>
            <a:headEnd/>
            <a:tailEnd/>
          </a:ln>
        </p:spPr>
        <p:style>
          <a:lnRef idx="2">
            <a:schemeClr val="dk1"/>
          </a:lnRef>
          <a:fillRef idx="1">
            <a:schemeClr val="lt1"/>
          </a:fillRef>
          <a:effectRef idx="0">
            <a:schemeClr val="dk1"/>
          </a:effectRef>
          <a:fontRef idx="minor">
            <a:schemeClr val="dk1"/>
          </a:fontRef>
        </p:style>
        <p:txBody>
          <a:bodyPr wrap="square" rtlCol="0" anchor="ctr"/>
          <a:lstStyle/>
          <a:p>
            <a:r>
              <a:rPr kumimoji="0" lang="ja-JP" altLang="en-US" sz="1000" dirty="0">
                <a:latin typeface="Meiryo UI" panose="020B0604030504040204" pitchFamily="50" charset="-128"/>
                <a:ea typeface="Meiryo UI" panose="020B0604030504040204" pitchFamily="50" charset="-128"/>
              </a:rPr>
              <a:t>○○県○○市</a:t>
            </a:r>
            <a:endParaRPr kumimoji="0" lang="en-US" altLang="ja-JP" sz="10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A780E78E-3FCF-1A07-E431-B752044D5408}"/>
              </a:ext>
            </a:extLst>
          </p:cNvPr>
          <p:cNvSpPr/>
          <p:nvPr/>
        </p:nvSpPr>
        <p:spPr bwMode="auto">
          <a:xfrm>
            <a:off x="5858383" y="1622584"/>
            <a:ext cx="1621875" cy="202426"/>
          </a:xfrm>
          <a:prstGeom prst="rect">
            <a:avLst/>
          </a:prstGeom>
          <a:solidFill>
            <a:schemeClr val="accent1">
              <a:lumMod val="40000"/>
              <a:lumOff val="60000"/>
            </a:schemeClr>
          </a:solidFill>
          <a:ln>
            <a:solidFill>
              <a:schemeClr val="accent1">
                <a:lumMod val="60000"/>
                <a:lumOff val="40000"/>
              </a:schemeClr>
            </a:solidFill>
            <a:headEnd/>
            <a:tailEnd/>
          </a:ln>
        </p:spPr>
        <p:style>
          <a:lnRef idx="2">
            <a:schemeClr val="dk1">
              <a:shade val="50000"/>
            </a:schemeClr>
          </a:lnRef>
          <a:fillRef idx="1">
            <a:schemeClr val="dk1"/>
          </a:fillRef>
          <a:effectRef idx="0">
            <a:schemeClr val="dk1"/>
          </a:effectRef>
          <a:fontRef idx="minor">
            <a:schemeClr val="lt1"/>
          </a:fontRef>
        </p:style>
        <p:txBody>
          <a:bodyPr vert="horz" wrap="none" rtlCol="0" anchor="ctr"/>
          <a:lstStyle/>
          <a:p>
            <a:pPr algn="ctr"/>
            <a:r>
              <a:rPr kumimoji="0" lang="ja-JP" altLang="en-US" sz="1200" dirty="0">
                <a:solidFill>
                  <a:schemeClr val="tx1"/>
                </a:solidFill>
                <a:latin typeface="Meiryo UI" panose="020B0604030504040204" pitchFamily="50" charset="-128"/>
                <a:ea typeface="Meiryo UI" panose="020B0604030504040204" pitchFamily="50" charset="-128"/>
              </a:rPr>
              <a:t>サービス・施策区分</a:t>
            </a:r>
          </a:p>
        </p:txBody>
      </p:sp>
      <p:sp>
        <p:nvSpPr>
          <p:cNvPr id="23" name="正方形/長方形 22">
            <a:extLst>
              <a:ext uri="{FF2B5EF4-FFF2-40B4-BE49-F238E27FC236}">
                <a16:creationId xmlns:a16="http://schemas.microsoft.com/office/drawing/2014/main" id="{C517E7D2-A97B-0CAC-A142-5DFCDC0211F8}"/>
              </a:ext>
            </a:extLst>
          </p:cNvPr>
          <p:cNvSpPr/>
          <p:nvPr/>
        </p:nvSpPr>
        <p:spPr bwMode="auto">
          <a:xfrm>
            <a:off x="5858383" y="1819021"/>
            <a:ext cx="1621874" cy="338138"/>
          </a:xfrm>
          <a:prstGeom prst="rect">
            <a:avLst/>
          </a:prstGeom>
          <a:ln>
            <a:solidFill>
              <a:schemeClr val="accent1">
                <a:lumMod val="60000"/>
                <a:lumOff val="40000"/>
              </a:schemeClr>
            </a:solidFill>
            <a:headEnd/>
            <a:tailEnd/>
          </a:ln>
        </p:spPr>
        <p:style>
          <a:lnRef idx="2">
            <a:schemeClr val="dk1"/>
          </a:lnRef>
          <a:fillRef idx="1">
            <a:schemeClr val="lt1"/>
          </a:fillRef>
          <a:effectRef idx="0">
            <a:schemeClr val="dk1"/>
          </a:effectRef>
          <a:fontRef idx="minor">
            <a:schemeClr val="dk1"/>
          </a:fontRef>
        </p:style>
        <p:txBody>
          <a:bodyPr wrap="square" rtlCol="0" anchor="ctr"/>
          <a:lstStyle/>
          <a:p>
            <a:r>
              <a:rPr lang="ja-JP" altLang="en-US" sz="1000" dirty="0">
                <a:latin typeface="Meiryo UI" panose="020B0604030504040204" pitchFamily="50" charset="-128"/>
                <a:ea typeface="Meiryo UI" panose="020B0604030504040204" pitchFamily="50" charset="-128"/>
              </a:rPr>
              <a:t>人材確保、人材育成、</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キャリア支援</a:t>
            </a:r>
            <a:endParaRPr kumimoji="0" lang="en-US" altLang="ja-JP" sz="1000" dirty="0">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7B09195D-9450-1016-B7DC-0F3BC8E5BAD2}"/>
              </a:ext>
            </a:extLst>
          </p:cNvPr>
          <p:cNvSpPr/>
          <p:nvPr/>
        </p:nvSpPr>
        <p:spPr bwMode="auto">
          <a:xfrm>
            <a:off x="-41627" y="49808"/>
            <a:ext cx="310298" cy="274614"/>
          </a:xfrm>
          <a:prstGeom prst="rect">
            <a:avLst/>
          </a:prstGeom>
          <a:ln w="12700">
            <a:headEnd/>
            <a:tailEnd/>
          </a:ln>
        </p:spPr>
        <p:style>
          <a:lnRef idx="1">
            <a:schemeClr val="accent2"/>
          </a:lnRef>
          <a:fillRef idx="2">
            <a:schemeClr val="accent2"/>
          </a:fillRef>
          <a:effectRef idx="1">
            <a:schemeClr val="accent2"/>
          </a:effectRef>
          <a:fontRef idx="minor">
            <a:schemeClr val="dk1"/>
          </a:fontRef>
        </p:style>
        <p:txBody>
          <a:bodyPr wrap="none" lIns="0" tIns="0" rIns="0" bIns="0" rtlCol="0" anchor="ctr"/>
          <a:lstStyle/>
          <a:p>
            <a:pPr algn="ctr"/>
            <a:r>
              <a:rPr lang="ja-JP" altLang="en-US" sz="1200" dirty="0">
                <a:latin typeface="Meiryo UI" panose="020B0604030504040204" pitchFamily="50" charset="-128"/>
                <a:ea typeface="Meiryo UI" panose="020B0604030504040204" pitchFamily="50" charset="-128"/>
              </a:rPr>
              <a:t>例</a:t>
            </a:r>
            <a:endParaRPr kumimoji="0" lang="ja-JP" altLang="en-US" sz="1200"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46A9D954-7960-74EB-FAC3-8CC9F11021A9}"/>
              </a:ext>
            </a:extLst>
          </p:cNvPr>
          <p:cNvSpPr/>
          <p:nvPr/>
        </p:nvSpPr>
        <p:spPr>
          <a:xfrm>
            <a:off x="10138257" y="79326"/>
            <a:ext cx="3056055" cy="6422949"/>
          </a:xfrm>
          <a:prstGeom prst="rect">
            <a:avLst/>
          </a:prstGeom>
          <a:solidFill>
            <a:schemeClr val="bg1"/>
          </a:solidFill>
          <a:ln>
            <a:solidFill>
              <a:srgbClr val="FF0000"/>
            </a:solidFill>
          </a:ln>
        </p:spPr>
        <p:txBody>
          <a:bodyPr wrap="square" anchor="ctr">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本スライドには、「事業概要」をはじめ、事業計画書に記載している内容をもとに記載してください。</a:t>
            </a:r>
            <a:endParaRPr kumimoji="1"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solidFill>
                  <a:srgbClr val="FF0000"/>
                </a:solidFill>
                <a:latin typeface="Meiryo UI" panose="020B0604030504040204" pitchFamily="50" charset="-128"/>
                <a:ea typeface="Meiryo UI" panose="020B0604030504040204" pitchFamily="50" charset="-128"/>
              </a:rPr>
              <a:t>「申請枠」は、該当する枠のみ残し、他の文字は削除してください。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「取組地域」については、本事業において取組を行う市町村名や地域名を記載してください。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「サービス・施策区分」については、事業計画書に記載している取組のうち、以下より該当するものを記載してください。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marL="628650" indent="-285750">
              <a:buFont typeface="Wingdings" panose="05000000000000000000" pitchFamily="2" charset="2"/>
              <a:buChar char="ü"/>
            </a:pPr>
            <a:r>
              <a:rPr lang="ja-JP" altLang="en-US" sz="1400" dirty="0">
                <a:solidFill>
                  <a:srgbClr val="FF0000"/>
                </a:solidFill>
                <a:latin typeface="Meiryo UI" panose="020B0604030504040204" pitchFamily="50" charset="-128"/>
                <a:ea typeface="Meiryo UI" panose="020B0604030504040204" pitchFamily="50" charset="-128"/>
              </a:rPr>
              <a:t>人材確保</a:t>
            </a:r>
            <a:endParaRPr lang="en-US" altLang="ja-JP" sz="1400" dirty="0">
              <a:solidFill>
                <a:srgbClr val="FF0000"/>
              </a:solidFill>
              <a:latin typeface="Meiryo UI" panose="020B0604030504040204" pitchFamily="50" charset="-128"/>
              <a:ea typeface="Meiryo UI" panose="020B0604030504040204" pitchFamily="50" charset="-128"/>
            </a:endParaRPr>
          </a:p>
          <a:p>
            <a:pPr marL="628650" indent="-285750">
              <a:buFont typeface="Wingdings" panose="05000000000000000000" pitchFamily="2" charset="2"/>
              <a:buChar char="ü"/>
            </a:pPr>
            <a:r>
              <a:rPr lang="ja-JP" altLang="en-US" sz="1400" dirty="0">
                <a:solidFill>
                  <a:srgbClr val="FF0000"/>
                </a:solidFill>
                <a:latin typeface="Meiryo UI" panose="020B0604030504040204" pitchFamily="50" charset="-128"/>
                <a:ea typeface="Meiryo UI" panose="020B0604030504040204" pitchFamily="50" charset="-128"/>
              </a:rPr>
              <a:t>人材育成</a:t>
            </a:r>
            <a:endParaRPr lang="en-US" altLang="ja-JP" sz="1400" dirty="0">
              <a:solidFill>
                <a:srgbClr val="FF0000"/>
              </a:solidFill>
              <a:latin typeface="Meiryo UI" panose="020B0604030504040204" pitchFamily="50" charset="-128"/>
              <a:ea typeface="Meiryo UI" panose="020B0604030504040204" pitchFamily="50" charset="-128"/>
            </a:endParaRPr>
          </a:p>
          <a:p>
            <a:pPr marL="628650" indent="-285750">
              <a:buFont typeface="Wingdings" panose="05000000000000000000" pitchFamily="2" charset="2"/>
              <a:buChar char="ü"/>
            </a:pPr>
            <a:r>
              <a:rPr lang="ja-JP" altLang="en-US" sz="1400" dirty="0">
                <a:solidFill>
                  <a:srgbClr val="FF0000"/>
                </a:solidFill>
                <a:latin typeface="Meiryo UI" panose="020B0604030504040204" pitchFamily="50" charset="-128"/>
                <a:ea typeface="Meiryo UI" panose="020B0604030504040204" pitchFamily="50" charset="-128"/>
              </a:rPr>
              <a:t>キャリア支援</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「連携先」については、連携する自治体や地域機関の名称を全て記載してください。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［Ａ．右腕人材枠］に応募の場合は、「①本事業を通じて実施する取り組み」欄に取組内容もご記載ください。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D15DE824-2B02-747F-FEBC-30E2834FAAF5}"/>
              </a:ext>
            </a:extLst>
          </p:cNvPr>
          <p:cNvGrpSpPr/>
          <p:nvPr/>
        </p:nvGrpSpPr>
        <p:grpSpPr>
          <a:xfrm>
            <a:off x="6188185" y="79326"/>
            <a:ext cx="3545967" cy="257582"/>
            <a:chOff x="6280785" y="79326"/>
            <a:chExt cx="3545967" cy="257582"/>
          </a:xfrm>
        </p:grpSpPr>
        <p:sp>
          <p:nvSpPr>
            <p:cNvPr id="12" name="正方形/長方形 11">
              <a:extLst>
                <a:ext uri="{FF2B5EF4-FFF2-40B4-BE49-F238E27FC236}">
                  <a16:creationId xmlns:a16="http://schemas.microsoft.com/office/drawing/2014/main" id="{4E20A503-5DAD-A339-F064-2570C5C6467F}"/>
                </a:ext>
              </a:extLst>
            </p:cNvPr>
            <p:cNvSpPr/>
            <p:nvPr/>
          </p:nvSpPr>
          <p:spPr bwMode="auto">
            <a:xfrm>
              <a:off x="6280785" y="79326"/>
              <a:ext cx="528447" cy="257582"/>
            </a:xfrm>
            <a:prstGeom prst="rect">
              <a:avLst/>
            </a:prstGeom>
            <a:noFill/>
            <a:ln>
              <a:solidFill>
                <a:schemeClr val="tx1"/>
              </a:solidFill>
              <a:headEnd/>
              <a:tailEnd/>
            </a:ln>
          </p:spPr>
          <p:style>
            <a:lnRef idx="2">
              <a:schemeClr val="dk1">
                <a:shade val="50000"/>
              </a:schemeClr>
            </a:lnRef>
            <a:fillRef idx="1">
              <a:schemeClr val="dk1"/>
            </a:fillRef>
            <a:effectRef idx="0">
              <a:schemeClr val="dk1"/>
            </a:effectRef>
            <a:fontRef idx="minor">
              <a:schemeClr val="lt1"/>
            </a:fontRef>
          </p:style>
          <p:txBody>
            <a:bodyPr vert="horz" wrap="none" rtlCol="0" anchor="ctr"/>
            <a:lstStyle/>
            <a:p>
              <a:pPr algn="ctr"/>
              <a:r>
                <a:rPr lang="ja-JP" altLang="en-US" sz="1200" dirty="0">
                  <a:solidFill>
                    <a:schemeClr val="tx1"/>
                  </a:solidFill>
                  <a:latin typeface="Meiryo UI" panose="020B0604030504040204" pitchFamily="50" charset="-128"/>
                  <a:ea typeface="Meiryo UI" panose="020B0604030504040204" pitchFamily="50" charset="-128"/>
                </a:rPr>
                <a:t>申請枠</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25E825D-47B6-93A5-BAD7-5F0382C30EA6}"/>
                </a:ext>
              </a:extLst>
            </p:cNvPr>
            <p:cNvSpPr/>
            <p:nvPr/>
          </p:nvSpPr>
          <p:spPr bwMode="auto">
            <a:xfrm>
              <a:off x="6809232" y="79326"/>
              <a:ext cx="3017520" cy="257582"/>
            </a:xfrm>
            <a:prstGeom prst="rect">
              <a:avLst/>
            </a:prstGeom>
            <a:noFill/>
            <a:ln>
              <a:solidFill>
                <a:schemeClr val="tx1"/>
              </a:solidFill>
              <a:headEnd/>
              <a:tailEnd/>
            </a:ln>
          </p:spPr>
          <p:style>
            <a:lnRef idx="2">
              <a:schemeClr val="dk1">
                <a:shade val="50000"/>
              </a:schemeClr>
            </a:lnRef>
            <a:fillRef idx="1">
              <a:schemeClr val="dk1"/>
            </a:fillRef>
            <a:effectRef idx="0">
              <a:schemeClr val="dk1"/>
            </a:effectRef>
            <a:fontRef idx="minor">
              <a:schemeClr val="lt1"/>
            </a:fontRef>
          </p:style>
          <p:txBody>
            <a:bodyPr vert="horz" wrap="none" rtlCol="0" anchor="ctr"/>
            <a:lstStyle/>
            <a:p>
              <a:pPr algn="ctr"/>
              <a:r>
                <a:rPr lang="en-US" altLang="ja-JP" sz="1200" dirty="0">
                  <a:solidFill>
                    <a:schemeClr val="tx1"/>
                  </a:solidFill>
                  <a:latin typeface="Meiryo UI" panose="020B0604030504040204" pitchFamily="50" charset="-128"/>
                  <a:ea typeface="Meiryo UI" panose="020B0604030504040204" pitchFamily="50" charset="-128"/>
                </a:rPr>
                <a:t>A.</a:t>
              </a:r>
              <a:r>
                <a:rPr lang="ja-JP" altLang="en-US" sz="1200" dirty="0">
                  <a:solidFill>
                    <a:schemeClr val="tx1"/>
                  </a:solidFill>
                  <a:latin typeface="Meiryo UI" panose="020B0604030504040204" pitchFamily="50" charset="-128"/>
                  <a:ea typeface="Meiryo UI" panose="020B0604030504040204" pitchFamily="50" charset="-128"/>
                </a:rPr>
                <a:t>右腕人材枠</a:t>
              </a:r>
              <a:endParaRPr lang="en-US" altLang="ja-JP" sz="1200" dirty="0">
                <a:solidFill>
                  <a:schemeClr val="tx1"/>
                </a:solidFill>
                <a:latin typeface="Meiryo UI" panose="020B0604030504040204" pitchFamily="50" charset="-128"/>
                <a:ea typeface="Meiryo UI" panose="020B0604030504040204" pitchFamily="50" charset="-128"/>
              </a:endParaRPr>
            </a:p>
          </p:txBody>
        </p:sp>
      </p:grpSp>
      <p:sp>
        <p:nvSpPr>
          <p:cNvPr id="21" name="テキスト ボックス 2">
            <a:extLst>
              <a:ext uri="{FF2B5EF4-FFF2-40B4-BE49-F238E27FC236}">
                <a16:creationId xmlns:a16="http://schemas.microsoft.com/office/drawing/2014/main" id="{00B2338A-0F52-6591-61BB-F16D5F6E03EE}"/>
              </a:ext>
            </a:extLst>
          </p:cNvPr>
          <p:cNvSpPr txBox="1">
            <a:spLocks noChangeArrowheads="1"/>
          </p:cNvSpPr>
          <p:nvPr/>
        </p:nvSpPr>
        <p:spPr bwMode="auto">
          <a:xfrm>
            <a:off x="264160" y="0"/>
            <a:ext cx="6071191" cy="363922"/>
          </a:xfrm>
          <a:prstGeom prst="rect">
            <a:avLst/>
          </a:prstGeom>
          <a:noFill/>
          <a:ln w="9525">
            <a:noFill/>
            <a:miter lim="800000"/>
            <a:headEnd/>
            <a:tailEnd/>
          </a:ln>
        </p:spPr>
        <p:txBody>
          <a:bodyPr rot="0" vert="horz" wrap="square" lIns="91440" tIns="45720" rIns="91440" bIns="45720" anchor="t" anchorCtr="0">
            <a:noAutofit/>
          </a:bodyPr>
          <a:lstStyle/>
          <a:p>
            <a:r>
              <a:rPr lang="ja-JP" sz="1400" b="1" kern="100" spc="-100" dirty="0">
                <a:effectLst/>
                <a:latin typeface="Meiryo UI" panose="020B0604030504040204" pitchFamily="50" charset="-128"/>
                <a:ea typeface="Meiryo UI" panose="020B0604030504040204" pitchFamily="50" charset="-128"/>
                <a:cs typeface="Times New Roman" panose="02020603050405020304" pitchFamily="18" charset="0"/>
              </a:rPr>
              <a:t>令和</a:t>
            </a:r>
            <a:r>
              <a:rPr lang="ja-JP" altLang="en-US" sz="1400" b="1" kern="100" spc="-100" dirty="0">
                <a:effectLst/>
                <a:latin typeface="Meiryo UI" panose="020B0604030504040204" pitchFamily="50" charset="-128"/>
                <a:ea typeface="Meiryo UI" panose="020B0604030504040204" pitchFamily="50" charset="-128"/>
                <a:cs typeface="Times New Roman" panose="02020603050405020304" pitchFamily="18" charset="0"/>
              </a:rPr>
              <a:t>８</a:t>
            </a:r>
            <a:r>
              <a:rPr lang="ja-JP" sz="1400" b="1" kern="100" spc="-100" dirty="0">
                <a:effectLst/>
                <a:latin typeface="Meiryo UI" panose="020B0604030504040204" pitchFamily="50" charset="-128"/>
                <a:ea typeface="Meiryo UI" panose="020B0604030504040204" pitchFamily="50" charset="-128"/>
                <a:cs typeface="Times New Roman" panose="02020603050405020304" pitchFamily="18" charset="0"/>
              </a:rPr>
              <a:t>年度「</a:t>
            </a:r>
            <a:r>
              <a:rPr lang="ja-JP" altLang="en-US" sz="1400" b="1" kern="100" spc="-100" dirty="0">
                <a:effectLst/>
                <a:latin typeface="Meiryo UI" panose="020B0604030504040204" pitchFamily="50" charset="-128"/>
                <a:ea typeface="Meiryo UI" panose="020B0604030504040204" pitchFamily="50" charset="-128"/>
                <a:cs typeface="Times New Roman" panose="02020603050405020304" pitchFamily="18" charset="0"/>
              </a:rPr>
              <a:t>地域の中堅・中核企業支援事業補助金（地域の人事部支援事業）」</a:t>
            </a:r>
            <a:endParaRPr lang="ja-JP" sz="1400" b="1" kern="100" spc="-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3873558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B90E7DA1-89D3-D131-FE40-839F8A17B2B9}"/>
              </a:ext>
            </a:extLst>
          </p:cNvPr>
          <p:cNvGraphicFramePr>
            <a:graphicFrameLocks noGrp="1" noChangeAspect="1"/>
          </p:cNvGraphicFramePr>
          <p:nvPr>
            <p:extLst>
              <p:ext uri="{D42A27DB-BD31-4B8C-83A1-F6EECF244321}">
                <p14:modId xmlns:p14="http://schemas.microsoft.com/office/powerpoint/2010/main" val="3780428419"/>
              </p:ext>
            </p:extLst>
          </p:nvPr>
        </p:nvGraphicFramePr>
        <p:xfrm>
          <a:off x="143945" y="194568"/>
          <a:ext cx="9618109" cy="6468863"/>
        </p:xfrm>
        <a:graphic>
          <a:graphicData uri="http://schemas.openxmlformats.org/drawingml/2006/table">
            <a:tbl>
              <a:tblPr firstRow="1" bandRow="1"/>
              <a:tblGrid>
                <a:gridCol w="1554109">
                  <a:extLst>
                    <a:ext uri="{9D8B030D-6E8A-4147-A177-3AD203B41FA5}">
                      <a16:colId xmlns:a16="http://schemas.microsoft.com/office/drawing/2014/main" val="3963223197"/>
                    </a:ext>
                  </a:extLst>
                </a:gridCol>
                <a:gridCol w="384000">
                  <a:extLst>
                    <a:ext uri="{9D8B030D-6E8A-4147-A177-3AD203B41FA5}">
                      <a16:colId xmlns:a16="http://schemas.microsoft.com/office/drawing/2014/main" val="3988105258"/>
                    </a:ext>
                  </a:extLst>
                </a:gridCol>
                <a:gridCol w="384000">
                  <a:extLst>
                    <a:ext uri="{9D8B030D-6E8A-4147-A177-3AD203B41FA5}">
                      <a16:colId xmlns:a16="http://schemas.microsoft.com/office/drawing/2014/main" val="2823964313"/>
                    </a:ext>
                  </a:extLst>
                </a:gridCol>
                <a:gridCol w="384000">
                  <a:extLst>
                    <a:ext uri="{9D8B030D-6E8A-4147-A177-3AD203B41FA5}">
                      <a16:colId xmlns:a16="http://schemas.microsoft.com/office/drawing/2014/main" val="780780247"/>
                    </a:ext>
                  </a:extLst>
                </a:gridCol>
                <a:gridCol w="384000">
                  <a:extLst>
                    <a:ext uri="{9D8B030D-6E8A-4147-A177-3AD203B41FA5}">
                      <a16:colId xmlns:a16="http://schemas.microsoft.com/office/drawing/2014/main" val="4253102216"/>
                    </a:ext>
                  </a:extLst>
                </a:gridCol>
                <a:gridCol w="384000">
                  <a:extLst>
                    <a:ext uri="{9D8B030D-6E8A-4147-A177-3AD203B41FA5}">
                      <a16:colId xmlns:a16="http://schemas.microsoft.com/office/drawing/2014/main" val="1088143621"/>
                    </a:ext>
                  </a:extLst>
                </a:gridCol>
                <a:gridCol w="384000">
                  <a:extLst>
                    <a:ext uri="{9D8B030D-6E8A-4147-A177-3AD203B41FA5}">
                      <a16:colId xmlns:a16="http://schemas.microsoft.com/office/drawing/2014/main" val="2054433965"/>
                    </a:ext>
                  </a:extLst>
                </a:gridCol>
                <a:gridCol w="384000">
                  <a:extLst>
                    <a:ext uri="{9D8B030D-6E8A-4147-A177-3AD203B41FA5}">
                      <a16:colId xmlns:a16="http://schemas.microsoft.com/office/drawing/2014/main" val="3347757924"/>
                    </a:ext>
                  </a:extLst>
                </a:gridCol>
                <a:gridCol w="384000">
                  <a:extLst>
                    <a:ext uri="{9D8B030D-6E8A-4147-A177-3AD203B41FA5}">
                      <a16:colId xmlns:a16="http://schemas.microsoft.com/office/drawing/2014/main" val="2581576853"/>
                    </a:ext>
                  </a:extLst>
                </a:gridCol>
                <a:gridCol w="384000">
                  <a:extLst>
                    <a:ext uri="{9D8B030D-6E8A-4147-A177-3AD203B41FA5}">
                      <a16:colId xmlns:a16="http://schemas.microsoft.com/office/drawing/2014/main" val="2456111667"/>
                    </a:ext>
                  </a:extLst>
                </a:gridCol>
                <a:gridCol w="384000">
                  <a:extLst>
                    <a:ext uri="{9D8B030D-6E8A-4147-A177-3AD203B41FA5}">
                      <a16:colId xmlns:a16="http://schemas.microsoft.com/office/drawing/2014/main" val="1545758837"/>
                    </a:ext>
                  </a:extLst>
                </a:gridCol>
                <a:gridCol w="384000">
                  <a:extLst>
                    <a:ext uri="{9D8B030D-6E8A-4147-A177-3AD203B41FA5}">
                      <a16:colId xmlns:a16="http://schemas.microsoft.com/office/drawing/2014/main" val="3321070302"/>
                    </a:ext>
                  </a:extLst>
                </a:gridCol>
                <a:gridCol w="384000">
                  <a:extLst>
                    <a:ext uri="{9D8B030D-6E8A-4147-A177-3AD203B41FA5}">
                      <a16:colId xmlns:a16="http://schemas.microsoft.com/office/drawing/2014/main" val="2332571734"/>
                    </a:ext>
                  </a:extLst>
                </a:gridCol>
                <a:gridCol w="384000">
                  <a:extLst>
                    <a:ext uri="{9D8B030D-6E8A-4147-A177-3AD203B41FA5}">
                      <a16:colId xmlns:a16="http://schemas.microsoft.com/office/drawing/2014/main" val="1391264493"/>
                    </a:ext>
                  </a:extLst>
                </a:gridCol>
                <a:gridCol w="384000">
                  <a:extLst>
                    <a:ext uri="{9D8B030D-6E8A-4147-A177-3AD203B41FA5}">
                      <a16:colId xmlns:a16="http://schemas.microsoft.com/office/drawing/2014/main" val="1176159140"/>
                    </a:ext>
                  </a:extLst>
                </a:gridCol>
                <a:gridCol w="384000">
                  <a:extLst>
                    <a:ext uri="{9D8B030D-6E8A-4147-A177-3AD203B41FA5}">
                      <a16:colId xmlns:a16="http://schemas.microsoft.com/office/drawing/2014/main" val="3069487349"/>
                    </a:ext>
                  </a:extLst>
                </a:gridCol>
                <a:gridCol w="384000">
                  <a:extLst>
                    <a:ext uri="{9D8B030D-6E8A-4147-A177-3AD203B41FA5}">
                      <a16:colId xmlns:a16="http://schemas.microsoft.com/office/drawing/2014/main" val="585422323"/>
                    </a:ext>
                  </a:extLst>
                </a:gridCol>
                <a:gridCol w="384000">
                  <a:extLst>
                    <a:ext uri="{9D8B030D-6E8A-4147-A177-3AD203B41FA5}">
                      <a16:colId xmlns:a16="http://schemas.microsoft.com/office/drawing/2014/main" val="1166185909"/>
                    </a:ext>
                  </a:extLst>
                </a:gridCol>
                <a:gridCol w="384000">
                  <a:extLst>
                    <a:ext uri="{9D8B030D-6E8A-4147-A177-3AD203B41FA5}">
                      <a16:colId xmlns:a16="http://schemas.microsoft.com/office/drawing/2014/main" val="409538528"/>
                    </a:ext>
                  </a:extLst>
                </a:gridCol>
                <a:gridCol w="384000">
                  <a:extLst>
                    <a:ext uri="{9D8B030D-6E8A-4147-A177-3AD203B41FA5}">
                      <a16:colId xmlns:a16="http://schemas.microsoft.com/office/drawing/2014/main" val="981418912"/>
                    </a:ext>
                  </a:extLst>
                </a:gridCol>
                <a:gridCol w="384000">
                  <a:extLst>
                    <a:ext uri="{9D8B030D-6E8A-4147-A177-3AD203B41FA5}">
                      <a16:colId xmlns:a16="http://schemas.microsoft.com/office/drawing/2014/main" val="515470059"/>
                    </a:ext>
                  </a:extLst>
                </a:gridCol>
                <a:gridCol w="384000">
                  <a:extLst>
                    <a:ext uri="{9D8B030D-6E8A-4147-A177-3AD203B41FA5}">
                      <a16:colId xmlns:a16="http://schemas.microsoft.com/office/drawing/2014/main" val="323562845"/>
                    </a:ext>
                  </a:extLst>
                </a:gridCol>
              </a:tblGrid>
              <a:tr h="394672">
                <a:tc gridSpan="22">
                  <a:txBody>
                    <a:bodyPr/>
                    <a:lstStyle/>
                    <a:p>
                      <a:pPr algn="ctr">
                        <a:lnSpc>
                          <a:spcPts val="1200"/>
                        </a:lnSpc>
                      </a:pPr>
                      <a:r>
                        <a:rPr kumimoji="1" lang="ja-JP" altLang="en-US" sz="1200" b="1" baseline="0" dirty="0">
                          <a:solidFill>
                            <a:schemeClr val="bg1"/>
                          </a:solidFill>
                          <a:latin typeface="Meiryo UI" panose="020B0604030504040204" pitchFamily="50" charset="-128"/>
                          <a:ea typeface="Meiryo UI" panose="020B0604030504040204" pitchFamily="50" charset="-128"/>
                        </a:rPr>
                        <a:t>事業スケジュール</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200"/>
                        </a:lnSpc>
                      </a:pPr>
                      <a:endParaRPr kumimoji="1" lang="ja-JP" altLang="en-US" sz="1200" b="1"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669017347"/>
                  </a:ext>
                </a:extLst>
              </a:tr>
              <a:tr h="335133">
                <a:tc rowSpan="2">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1000" b="1" baseline="0" dirty="0">
                          <a:solidFill>
                            <a:schemeClr val="tx1"/>
                          </a:solidFill>
                          <a:latin typeface="Meiryo UI" panose="020B0604030504040204" pitchFamily="50" charset="-128"/>
                          <a:ea typeface="Meiryo UI" panose="020B0604030504040204" pitchFamily="50" charset="-128"/>
                        </a:rPr>
                        <a:t>実施内容</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ts val="1200"/>
                        </a:lnSpc>
                      </a:pPr>
                      <a:r>
                        <a:rPr kumimoji="1" lang="ja-JP" altLang="en-US" sz="1000" b="1" baseline="0" dirty="0">
                          <a:solidFill>
                            <a:schemeClr val="tx1"/>
                          </a:solidFill>
                          <a:latin typeface="Meiryo UI" panose="020B0604030504040204" pitchFamily="50" charset="-128"/>
                          <a:ea typeface="Meiryo UI" panose="020B0604030504040204" pitchFamily="50" charset="-128"/>
                        </a:rPr>
                        <a:t>７月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ja-JP" altLang="en-US" sz="1000" b="1" baseline="0" dirty="0">
                          <a:solidFill>
                            <a:schemeClr val="tx1"/>
                          </a:solidFill>
                          <a:latin typeface="Meiryo UI" panose="020B0604030504040204" pitchFamily="50" charset="-128"/>
                          <a:ea typeface="Meiryo UI" panose="020B0604030504040204" pitchFamily="50" charset="-128"/>
                        </a:rPr>
                        <a:t>８月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ja-JP" altLang="en-US" sz="1000" b="1" baseline="0" dirty="0">
                          <a:solidFill>
                            <a:schemeClr val="tx1"/>
                          </a:solidFill>
                          <a:latin typeface="Meiryo UI" panose="020B0604030504040204" pitchFamily="50" charset="-128"/>
                          <a:ea typeface="Meiryo UI" panose="020B0604030504040204" pitchFamily="50" charset="-128"/>
                        </a:rPr>
                        <a:t>９月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10</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11</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en-US" altLang="ja-JP" sz="1000" b="1" baseline="0" dirty="0">
                          <a:solidFill>
                            <a:schemeClr val="tx1"/>
                          </a:solidFill>
                          <a:latin typeface="Meiryo UI" panose="020B0604030504040204" pitchFamily="50" charset="-128"/>
                          <a:ea typeface="Meiryo UI" panose="020B0604030504040204" pitchFamily="50" charset="-128"/>
                        </a:rPr>
                        <a:t>12</a:t>
                      </a:r>
                      <a:r>
                        <a:rPr kumimoji="1" lang="ja-JP" altLang="en-US" sz="1000" b="1" baseline="0" dirty="0">
                          <a:solidFill>
                            <a:schemeClr val="tx1"/>
                          </a:solidFill>
                          <a:latin typeface="Meiryo UI" panose="020B0604030504040204" pitchFamily="50" charset="-128"/>
                          <a:ea typeface="Meiryo UI" panose="020B0604030504040204" pitchFamily="50" charset="-128"/>
                        </a:rPr>
                        <a:t>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200"/>
                        </a:lnSpc>
                      </a:pPr>
                      <a:r>
                        <a:rPr kumimoji="1" lang="ja-JP" altLang="en-US" sz="1000" b="1" baseline="0" dirty="0">
                          <a:solidFill>
                            <a:schemeClr val="tx1"/>
                          </a:solidFill>
                          <a:latin typeface="Meiryo UI" panose="020B0604030504040204" pitchFamily="50" charset="-128"/>
                          <a:ea typeface="Meiryo UI" panose="020B0604030504040204" pitchFamily="50" charset="-128"/>
                        </a:rPr>
                        <a:t>１月</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2856090"/>
                  </a:ext>
                </a:extLst>
              </a:tr>
              <a:tr h="335133">
                <a:tc vMerge="1">
                  <a:txBody>
                    <a:bodyPr/>
                    <a:lstStyle/>
                    <a:p>
                      <a:endParaRPr kumimoji="1" lang="ja-JP" altLang="en-US"/>
                    </a:p>
                  </a:txBody>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ts val="1200"/>
                        </a:lnSpc>
                      </a:pPr>
                      <a:r>
                        <a:rPr kumimoji="1" lang="ja-JP" altLang="en-US" sz="800" b="0" spc="-100" baseline="0" dirty="0">
                          <a:solidFill>
                            <a:schemeClr val="tx1"/>
                          </a:solidFill>
                          <a:latin typeface="Meiryo UI" panose="020B0604030504040204" pitchFamily="50" charset="-128"/>
                          <a:ea typeface="Meiryo UI" panose="020B0604030504040204" pitchFamily="50" charset="-128"/>
                        </a:rPr>
                        <a:t>上旬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中旬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1" lang="ja-JP" altLang="en-US" sz="800" b="0" spc="-100" baseline="0" dirty="0">
                          <a:solidFill>
                            <a:schemeClr val="tx1"/>
                          </a:solidFill>
                          <a:latin typeface="Meiryo UI" panose="020B0604030504040204" pitchFamily="50" charset="-128"/>
                          <a:ea typeface="Meiryo UI" panose="020B0604030504040204" pitchFamily="50" charset="-128"/>
                        </a:rPr>
                        <a:t>下旬</a:t>
                      </a:r>
                    </a:p>
                  </a:txBody>
                  <a:tcPr marL="91442" marR="91442" marT="45716" marB="45716"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09763758"/>
                  </a:ext>
                </a:extLst>
              </a:tr>
              <a:tr h="872466">
                <a:tc>
                  <a:txBody>
                    <a:bodyPr/>
                    <a:lstStyle/>
                    <a:p>
                      <a:pPr algn="ctr"/>
                      <a:r>
                        <a:rPr kumimoji="1" lang="ja-JP" altLang="en-US" sz="1000" b="0" baseline="0" dirty="0">
                          <a:solidFill>
                            <a:schemeClr val="tx1"/>
                          </a:solidFill>
                          <a:latin typeface="Meiryo UI" panose="020B0604030504040204" pitchFamily="50" charset="-128"/>
                          <a:ea typeface="Meiryo UI" panose="020B0604030504040204" pitchFamily="50" charset="-128"/>
                        </a:rPr>
                        <a:t>経営者向けワークショップ</a:t>
                      </a: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04159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baseline="0" dirty="0">
                          <a:solidFill>
                            <a:schemeClr val="tx1"/>
                          </a:solidFill>
                          <a:latin typeface="Meiryo UI" panose="020B0604030504040204" pitchFamily="50" charset="-128"/>
                          <a:ea typeface="Meiryo UI" panose="020B0604030504040204" pitchFamily="50" charset="-128"/>
                        </a:rPr>
                        <a:t>右腕人材インターンシップ</a:t>
                      </a:r>
                      <a:endParaRPr kumimoji="1" lang="en-US" altLang="ja-JP" sz="1000" b="0" baseline="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baseline="0" dirty="0">
                          <a:solidFill>
                            <a:schemeClr val="tx1"/>
                          </a:solidFill>
                          <a:latin typeface="Meiryo UI" panose="020B0604030504040204" pitchFamily="50" charset="-128"/>
                          <a:ea typeface="Meiryo UI" panose="020B0604030504040204" pitchFamily="50" charset="-128"/>
                        </a:rPr>
                        <a:t>WEB</a:t>
                      </a:r>
                      <a:r>
                        <a:rPr kumimoji="1" lang="ja-JP" altLang="en-US" sz="1000" b="0" baseline="0" dirty="0">
                          <a:solidFill>
                            <a:schemeClr val="tx1"/>
                          </a:solidFill>
                          <a:latin typeface="Meiryo UI" panose="020B0604030504040204" pitchFamily="50" charset="-128"/>
                          <a:ea typeface="Meiryo UI" panose="020B0604030504040204" pitchFamily="50" charset="-128"/>
                        </a:rPr>
                        <a:t>ページ制作</a:t>
                      </a: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76014887"/>
                  </a:ext>
                </a:extLst>
              </a:tr>
              <a:tr h="8724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baseline="0" dirty="0">
                          <a:solidFill>
                            <a:schemeClr val="tx1"/>
                          </a:solidFill>
                          <a:latin typeface="Meiryo UI" panose="020B0604030504040204" pitchFamily="50" charset="-128"/>
                          <a:ea typeface="Meiryo UI" panose="020B0604030504040204" pitchFamily="50" charset="-128"/>
                        </a:rPr>
                        <a:t>人材との個別マッチング</a:t>
                      </a: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47082847"/>
                  </a:ext>
                </a:extLst>
              </a:tr>
              <a:tr h="8724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baseline="0" dirty="0">
                          <a:solidFill>
                            <a:schemeClr val="tx1"/>
                          </a:solidFill>
                          <a:latin typeface="Meiryo UI" panose="020B0604030504040204" pitchFamily="50" charset="-128"/>
                          <a:ea typeface="Meiryo UI" panose="020B0604030504040204" pitchFamily="50" charset="-128"/>
                        </a:rPr>
                        <a:t>幹部インターンシップ</a:t>
                      </a: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43374535"/>
                  </a:ext>
                </a:extLst>
              </a:tr>
              <a:tr h="8724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baseline="0" dirty="0">
                          <a:solidFill>
                            <a:schemeClr val="tx1"/>
                          </a:solidFill>
                          <a:latin typeface="Meiryo UI" panose="020B0604030504040204" pitchFamily="50" charset="-128"/>
                          <a:ea typeface="Meiryo UI" panose="020B0604030504040204" pitchFamily="50" charset="-128"/>
                        </a:rPr>
                        <a:t>オンラインイベント</a:t>
                      </a: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16430981"/>
                  </a:ext>
                </a:extLst>
              </a:tr>
              <a:tr h="8724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baseline="0" dirty="0">
                        <a:solidFill>
                          <a:schemeClr val="tx1"/>
                        </a:solidFill>
                        <a:latin typeface="Meiryo UI" panose="020B0604030504040204" pitchFamily="50" charset="-128"/>
                        <a:ea typeface="Meiryo UI" panose="020B0604030504040204" pitchFamily="50" charset="-128"/>
                      </a:endParaRPr>
                    </a:p>
                  </a:txBody>
                  <a:tcPr marL="91442" marR="91442" marT="45716" marB="45716" anchor="ctr">
                    <a:lnL w="12700" cap="flat" cmpd="sng" algn="ctr">
                      <a:solidFill>
                        <a:srgbClr val="FFFFFF">
                          <a:lumMod val="50000"/>
                        </a:srgbClr>
                      </a:solidFill>
                      <a:prstDash val="solid"/>
                      <a:round/>
                      <a:headEnd type="none" w="med" len="med"/>
                      <a:tailEnd type="none" w="med" len="med"/>
                    </a:lnL>
                    <a:lnR w="12700" cap="flat" cmpd="sng" algn="ctr">
                      <a:solidFill>
                        <a:srgbClr val="FFFFFF">
                          <a:lumMod val="50000"/>
                        </a:srgbClr>
                      </a:solidFill>
                      <a:prstDash val="solid"/>
                      <a:round/>
                      <a:headEnd type="none" w="med" len="med"/>
                      <a:tailEnd type="none" w="med" len="med"/>
                    </a:lnR>
                    <a:lnT w="12700" cap="flat" cmpd="sng" algn="ctr">
                      <a:solidFill>
                        <a:srgbClr val="FFFFFF">
                          <a:lumMod val="50000"/>
                        </a:srgbClr>
                      </a:solidFill>
                      <a:prstDash val="solid"/>
                      <a:round/>
                      <a:headEnd type="none" w="med" len="med"/>
                      <a:tailEnd type="none" w="med" len="med"/>
                    </a:lnT>
                    <a:lnB w="12700" cap="flat" cmpd="sng" algn="ctr">
                      <a:solidFill>
                        <a:srgbClr val="FFFFFF">
                          <a:lumMod val="50000"/>
                        </a:srgb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50479820"/>
                  </a:ext>
                </a:extLst>
              </a:tr>
            </a:tbl>
          </a:graphicData>
        </a:graphic>
      </p:graphicFrame>
      <p:sp>
        <p:nvSpPr>
          <p:cNvPr id="11" name="テキスト ボックス 6">
            <a:extLst>
              <a:ext uri="{FF2B5EF4-FFF2-40B4-BE49-F238E27FC236}">
                <a16:creationId xmlns:a16="http://schemas.microsoft.com/office/drawing/2014/main" id="{23FF3E24-1C24-4E32-881D-A056F7E5AF79}"/>
              </a:ext>
            </a:extLst>
          </p:cNvPr>
          <p:cNvSpPr txBox="1"/>
          <p:nvPr/>
        </p:nvSpPr>
        <p:spPr>
          <a:xfrm>
            <a:off x="1087374" y="1231082"/>
            <a:ext cx="8198869" cy="307777"/>
          </a:xfrm>
          <a:prstGeom prst="rect">
            <a:avLst/>
          </a:prstGeom>
          <a:solidFill>
            <a:schemeClr val="bg1"/>
          </a:solidFill>
          <a:ln>
            <a:solidFill>
              <a:srgbClr val="FF0000"/>
            </a:solid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ja-JP" altLang="en-US" sz="1400" dirty="0">
                <a:solidFill>
                  <a:srgbClr val="FF0000"/>
                </a:solidFill>
                <a:latin typeface="Meiryo UI" panose="020B0604030504040204" pitchFamily="50" charset="-128"/>
                <a:ea typeface="Meiryo UI" panose="020B0604030504040204" pitchFamily="50" charset="-128"/>
              </a:rPr>
              <a:t>実施ステップが明確になるよう、可能な限り詳細にタスクを分解して記載してください。</a:t>
            </a:r>
            <a:endParaRPr lang="en-US" altLang="ja-JP" sz="1400" dirty="0">
              <a:solidFill>
                <a:srgbClr val="FF0000"/>
              </a:solidFill>
              <a:latin typeface="Meiryo UI" panose="020B0604030504040204" pitchFamily="50" charset="-128"/>
              <a:ea typeface="Meiryo UI" panose="020B0604030504040204" pitchFamily="50" charset="-128"/>
            </a:endParaRPr>
          </a:p>
        </p:txBody>
      </p:sp>
      <p:cxnSp>
        <p:nvCxnSpPr>
          <p:cNvPr id="2" name="直線矢印コネクタ 1">
            <a:extLst>
              <a:ext uri="{FF2B5EF4-FFF2-40B4-BE49-F238E27FC236}">
                <a16:creationId xmlns:a16="http://schemas.microsoft.com/office/drawing/2014/main" id="{FE7B50A6-7650-0449-A36C-A432C3E6CEC5}"/>
              </a:ext>
            </a:extLst>
          </p:cNvPr>
          <p:cNvCxnSpPr>
            <a:cxnSpLocks/>
          </p:cNvCxnSpPr>
          <p:nvPr/>
        </p:nvCxnSpPr>
        <p:spPr>
          <a:xfrm>
            <a:off x="2313193" y="1722365"/>
            <a:ext cx="697305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 name="直線矢印コネクタ 3">
            <a:extLst>
              <a:ext uri="{FF2B5EF4-FFF2-40B4-BE49-F238E27FC236}">
                <a16:creationId xmlns:a16="http://schemas.microsoft.com/office/drawing/2014/main" id="{AB7E69D9-AD7A-B3C0-07ED-B19BF85FA4EE}"/>
              </a:ext>
            </a:extLst>
          </p:cNvPr>
          <p:cNvCxnSpPr/>
          <p:nvPr/>
        </p:nvCxnSpPr>
        <p:spPr>
          <a:xfrm>
            <a:off x="2362200" y="2715179"/>
            <a:ext cx="25908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 name="直線矢印コネクタ 4">
            <a:extLst>
              <a:ext uri="{FF2B5EF4-FFF2-40B4-BE49-F238E27FC236}">
                <a16:creationId xmlns:a16="http://schemas.microsoft.com/office/drawing/2014/main" id="{42575C1F-47DD-A2FE-DA68-701AEB595702}"/>
              </a:ext>
            </a:extLst>
          </p:cNvPr>
          <p:cNvCxnSpPr>
            <a:cxnSpLocks/>
          </p:cNvCxnSpPr>
          <p:nvPr/>
        </p:nvCxnSpPr>
        <p:spPr>
          <a:xfrm>
            <a:off x="5378824" y="3655840"/>
            <a:ext cx="3907419"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 name="直線矢印コネクタ 5">
            <a:extLst>
              <a:ext uri="{FF2B5EF4-FFF2-40B4-BE49-F238E27FC236}">
                <a16:creationId xmlns:a16="http://schemas.microsoft.com/office/drawing/2014/main" id="{1D50A38B-0E0C-7BDB-CC22-BFE93E0EEBA5}"/>
              </a:ext>
            </a:extLst>
          </p:cNvPr>
          <p:cNvCxnSpPr>
            <a:cxnSpLocks/>
          </p:cNvCxnSpPr>
          <p:nvPr/>
        </p:nvCxnSpPr>
        <p:spPr>
          <a:xfrm>
            <a:off x="5378824" y="4501207"/>
            <a:ext cx="340957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333FB55F-F30E-EE1F-21D7-FA719D1F3A5A}"/>
              </a:ext>
            </a:extLst>
          </p:cNvPr>
          <p:cNvSpPr/>
          <p:nvPr/>
        </p:nvSpPr>
        <p:spPr bwMode="auto">
          <a:xfrm>
            <a:off x="-41627" y="49808"/>
            <a:ext cx="310298" cy="274614"/>
          </a:xfrm>
          <a:prstGeom prst="rect">
            <a:avLst/>
          </a:prstGeom>
          <a:ln w="12700">
            <a:headEnd/>
            <a:tailEnd/>
          </a:ln>
        </p:spPr>
        <p:style>
          <a:lnRef idx="1">
            <a:schemeClr val="accent2"/>
          </a:lnRef>
          <a:fillRef idx="2">
            <a:schemeClr val="accent2"/>
          </a:fillRef>
          <a:effectRef idx="1">
            <a:schemeClr val="accent2"/>
          </a:effectRef>
          <a:fontRef idx="minor">
            <a:schemeClr val="dk1"/>
          </a:fontRef>
        </p:style>
        <p:txBody>
          <a:bodyPr wrap="none" lIns="0" tIns="0" rIns="0" bIns="0" rtlCol="0" anchor="ctr"/>
          <a:lstStyle/>
          <a:p>
            <a:pPr algn="ctr"/>
            <a:r>
              <a:rPr lang="ja-JP" altLang="en-US" sz="1200" dirty="0">
                <a:latin typeface="Meiryo UI" panose="020B0604030504040204" pitchFamily="50" charset="-128"/>
                <a:ea typeface="Meiryo UI" panose="020B0604030504040204" pitchFamily="50" charset="-128"/>
              </a:rPr>
              <a:t>例</a:t>
            </a:r>
            <a:endParaRPr kumimoji="0"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620300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26E9445D8CB4F4092263085CBCF4221" ma:contentTypeVersion="14" ma:contentTypeDescription="新しいドキュメントを作成します。" ma:contentTypeScope="" ma:versionID="99a2c42a01572a8fc589a7caa0ffa1bd">
  <xsd:schema xmlns:xsd="http://www.w3.org/2001/XMLSchema" xmlns:xs="http://www.w3.org/2001/XMLSchema" xmlns:p="http://schemas.microsoft.com/office/2006/metadata/properties" xmlns:ns2="c300c720-e365-4338-b027-696103ef742f" xmlns:ns3="1a884bb5-89a1-440a-a101-b40ad2643e1d" targetNamespace="http://schemas.microsoft.com/office/2006/metadata/properties" ma:root="true" ma:fieldsID="479b4875542575a4cf0d2e54b6983bc6" ns2:_="" ns3:_="">
    <xsd:import namespace="c300c720-e365-4338-b027-696103ef742f"/>
    <xsd:import namespace="1a884bb5-89a1-440a-a101-b40ad2643e1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_x5206__x985e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00c720-e365-4338-b027-696103ef74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47bde53e-b0a2-4e98-8550-8a152603f3a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_x5206__x985e_" ma:index="21" nillable="true" ma:displayName="分類" ma:format="Dropdown" ma:internalName="_x5206__x985e_">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a884bb5-89a1-440a-a101-b40ad2643e1d"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292e893a-59de-46b4-9ee8-1e3ff040837d}" ma:internalName="TaxCatchAll" ma:showField="CatchAllData" ma:web="1a884bb5-89a1-440a-a101-b40ad2643e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a884bb5-89a1-440a-a101-b40ad2643e1d" xsi:nil="true"/>
    <_x5206__x985e_ xmlns="c300c720-e365-4338-b027-696103ef742f" xsi:nil="true"/>
    <lcf76f155ced4ddcb4097134ff3c332f xmlns="c300c720-e365-4338-b027-696103ef742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A22C625-9C03-4883-925D-6B540051A2AE}"/>
</file>

<file path=customXml/itemProps2.xml><?xml version="1.0" encoding="utf-8"?>
<ds:datastoreItem xmlns:ds="http://schemas.openxmlformats.org/officeDocument/2006/customXml" ds:itemID="{A4AB7BCD-104E-46AE-8C79-1EF093C26BC2}"/>
</file>

<file path=customXml/itemProps3.xml><?xml version="1.0" encoding="utf-8"?>
<ds:datastoreItem xmlns:ds="http://schemas.openxmlformats.org/officeDocument/2006/customXml" ds:itemID="{39ECF482-A46C-4A93-A05D-7EC3E6E85789}"/>
</file>

<file path=docProps/app.xml><?xml version="1.0" encoding="utf-8"?>
<Properties xmlns="http://schemas.openxmlformats.org/officeDocument/2006/extended-properties" xmlns:vt="http://schemas.openxmlformats.org/officeDocument/2006/docPropsVTypes">
  <Template>Office Theme</Template>
  <TotalTime>0</TotalTime>
  <Words>1265</Words>
  <Application>Microsoft Office PowerPoint</Application>
  <PresentationFormat>A4 210 x 297 mm</PresentationFormat>
  <Paragraphs>185</Paragraphs>
  <Slides>5</Slides>
  <Notes>4</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HGP創英角ｺﾞｼｯｸUB</vt:lpstr>
      <vt:lpstr>Meiryo UI</vt:lpstr>
      <vt:lpstr>游ゴシック</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2026-04-22T13:00:38Z</dcterms:created>
  <dcterms:modified xsi:type="dcterms:W3CDTF">2026-04-22T13:19:50Z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0x010100626E9445D8CB4F4092263085CBCF4221</vt:lpwstr>
  </property>
</Properties>
</file>