
<file path=[Content_Types].xml><?xml version="1.0" encoding="utf-8"?>
<Types xmlns="http://schemas.openxmlformats.org/package/2006/content-types">
  <Default Extension="jpeg" ContentType="image/jpe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authors.xml" ContentType="application/vnd.ms-powerpoint.authors+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60" r:id="rId1"/>
  </p:sldMasterIdLst>
  <p:notesMasterIdLst>
    <p:notesMasterId r:id="rId16"/>
  </p:notesMasterIdLst>
  <p:sldIdLst>
    <p:sldId id="256" r:id="rId2"/>
    <p:sldId id="275" r:id="rId3"/>
    <p:sldId id="257" r:id="rId4"/>
    <p:sldId id="274" r:id="rId5"/>
    <p:sldId id="270" r:id="rId6"/>
    <p:sldId id="259" r:id="rId7"/>
    <p:sldId id="271" r:id="rId8"/>
    <p:sldId id="273" r:id="rId9"/>
    <p:sldId id="272" r:id="rId10"/>
    <p:sldId id="258" r:id="rId11"/>
    <p:sldId id="268" r:id="rId12"/>
    <p:sldId id="276" r:id="rId13"/>
    <p:sldId id="267" r:id="rId14"/>
    <p:sldId id="260" r:id="rId15"/>
  </p:sldIdLst>
  <p:sldSz cx="9906000" cy="6858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1" d="100"/>
          <a:sy n="101" d="100"/>
        </p:scale>
        <p:origin x="1596"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5EEC101E-297C-4E3D-83C6-2945BEB2FB80}" type="datetimeFigureOut">
              <a:rPr kumimoji="1" lang="ja-JP" altLang="en-US" smtClean="0"/>
              <a:t>2026/4/22</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0258874A-3E9B-4C68-8C42-D43FDF985654}" type="slidenum">
              <a:rPr kumimoji="1" lang="ja-JP" altLang="en-US" smtClean="0"/>
              <a:t>‹#›</a:t>
            </a:fld>
            <a:endParaRPr kumimoji="1" lang="ja-JP" altLang="en-US"/>
          </a:p>
        </p:txBody>
      </p:sp>
    </p:spTree>
    <p:extLst>
      <p:ext uri="{BB962C8B-B14F-4D97-AF65-F5344CB8AC3E}">
        <p14:creationId xmlns:p14="http://schemas.microsoft.com/office/powerpoint/2010/main" val="100855401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C70152D7-5901-4EAF-B013-D9241F640736}" type="datetime1">
              <a:rPr kumimoji="1" lang="ja-JP" altLang="en-US" smtClean="0"/>
              <a:t>2026/4/22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C3097A-91F2-40EA-9FFC-442A109AF36D}" type="slidenum">
              <a:rPr kumimoji="1" lang="ja-JP" altLang="en-US" smtClean="0"/>
              <a:t>‹#›</a:t>
            </a:fld>
            <a:endParaRPr kumimoji="1" lang="ja-JP" altLang="en-US"/>
          </a:p>
        </p:txBody>
      </p:sp>
    </p:spTree>
    <p:extLst>
      <p:ext uri="{BB962C8B-B14F-4D97-AF65-F5344CB8AC3E}">
        <p14:creationId xmlns:p14="http://schemas.microsoft.com/office/powerpoint/2010/main" val="24551220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D46C9E91-9E4A-49FD-811C-ADC1760D7EC4}" type="datetime1">
              <a:rPr kumimoji="1" lang="ja-JP" altLang="en-US" smtClean="0"/>
              <a:t>2026/4/22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C3097A-91F2-40EA-9FFC-442A109AF36D}" type="slidenum">
              <a:rPr kumimoji="1" lang="ja-JP" altLang="en-US" smtClean="0"/>
              <a:t>‹#›</a:t>
            </a:fld>
            <a:endParaRPr kumimoji="1" lang="ja-JP" altLang="en-US"/>
          </a:p>
        </p:txBody>
      </p:sp>
    </p:spTree>
    <p:extLst>
      <p:ext uri="{BB962C8B-B14F-4D97-AF65-F5344CB8AC3E}">
        <p14:creationId xmlns:p14="http://schemas.microsoft.com/office/powerpoint/2010/main" val="24017021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5A5C9CBD-646D-4FD3-92A1-D15234F04497}" type="datetime1">
              <a:rPr kumimoji="1" lang="ja-JP" altLang="en-US" smtClean="0"/>
              <a:t>2026/4/22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C3097A-91F2-40EA-9FFC-442A109AF36D}" type="slidenum">
              <a:rPr kumimoji="1" lang="ja-JP" altLang="en-US" smtClean="0"/>
              <a:t>‹#›</a:t>
            </a:fld>
            <a:endParaRPr kumimoji="1" lang="ja-JP" altLang="en-US"/>
          </a:p>
        </p:txBody>
      </p:sp>
    </p:spTree>
    <p:extLst>
      <p:ext uri="{BB962C8B-B14F-4D97-AF65-F5344CB8AC3E}">
        <p14:creationId xmlns:p14="http://schemas.microsoft.com/office/powerpoint/2010/main" val="34762473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39493FA8-DA7B-409B-A76C-F64D0B980CC9}" type="datetime1">
              <a:rPr kumimoji="1" lang="ja-JP" altLang="en-US" smtClean="0"/>
              <a:t>2026/4/22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C3097A-91F2-40EA-9FFC-442A109AF36D}" type="slidenum">
              <a:rPr kumimoji="1" lang="ja-JP" altLang="en-US" smtClean="0"/>
              <a:t>‹#›</a:t>
            </a:fld>
            <a:endParaRPr kumimoji="1" lang="ja-JP" altLang="en-US"/>
          </a:p>
        </p:txBody>
      </p:sp>
    </p:spTree>
    <p:extLst>
      <p:ext uri="{BB962C8B-B14F-4D97-AF65-F5344CB8AC3E}">
        <p14:creationId xmlns:p14="http://schemas.microsoft.com/office/powerpoint/2010/main" val="36767310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892A43B-4232-43EB-ABF0-1809CC20B47C}" type="datetime1">
              <a:rPr kumimoji="1" lang="ja-JP" altLang="en-US" smtClean="0"/>
              <a:t>2026/4/22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C3097A-91F2-40EA-9FFC-442A109AF36D}" type="slidenum">
              <a:rPr kumimoji="1" lang="ja-JP" altLang="en-US" smtClean="0"/>
              <a:t>‹#›</a:t>
            </a:fld>
            <a:endParaRPr kumimoji="1" lang="ja-JP" altLang="en-US"/>
          </a:p>
        </p:txBody>
      </p:sp>
    </p:spTree>
    <p:extLst>
      <p:ext uri="{BB962C8B-B14F-4D97-AF65-F5344CB8AC3E}">
        <p14:creationId xmlns:p14="http://schemas.microsoft.com/office/powerpoint/2010/main" val="16029119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65FF1BB2-0513-41C2-89D7-632B83155BB7}" type="datetime1">
              <a:rPr kumimoji="1" lang="ja-JP" altLang="en-US" smtClean="0"/>
              <a:t>2026/4/22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C3097A-91F2-40EA-9FFC-442A109AF36D}" type="slidenum">
              <a:rPr kumimoji="1" lang="ja-JP" altLang="en-US" smtClean="0"/>
              <a:t>‹#›</a:t>
            </a:fld>
            <a:endParaRPr kumimoji="1" lang="ja-JP" altLang="en-US"/>
          </a:p>
        </p:txBody>
      </p:sp>
    </p:spTree>
    <p:extLst>
      <p:ext uri="{BB962C8B-B14F-4D97-AF65-F5344CB8AC3E}">
        <p14:creationId xmlns:p14="http://schemas.microsoft.com/office/powerpoint/2010/main" val="17905972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7635624E-1669-4269-A610-238671D6261A}" type="datetime1">
              <a:rPr kumimoji="1" lang="ja-JP" altLang="en-US" smtClean="0"/>
              <a:t>2026/4/22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6C3097A-91F2-40EA-9FFC-442A109AF36D}" type="slidenum">
              <a:rPr kumimoji="1" lang="ja-JP" altLang="en-US" smtClean="0"/>
              <a:t>‹#›</a:t>
            </a:fld>
            <a:endParaRPr kumimoji="1" lang="ja-JP" altLang="en-US"/>
          </a:p>
        </p:txBody>
      </p:sp>
    </p:spTree>
    <p:extLst>
      <p:ext uri="{BB962C8B-B14F-4D97-AF65-F5344CB8AC3E}">
        <p14:creationId xmlns:p14="http://schemas.microsoft.com/office/powerpoint/2010/main" val="3027559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78415AFE-A208-4662-822D-C8448AE6789D}" type="datetime1">
              <a:rPr kumimoji="1" lang="ja-JP" altLang="en-US" smtClean="0"/>
              <a:t>2026/4/22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6C3097A-91F2-40EA-9FFC-442A109AF36D}" type="slidenum">
              <a:rPr kumimoji="1" lang="ja-JP" altLang="en-US" smtClean="0"/>
              <a:t>‹#›</a:t>
            </a:fld>
            <a:endParaRPr kumimoji="1" lang="ja-JP" altLang="en-US"/>
          </a:p>
        </p:txBody>
      </p:sp>
    </p:spTree>
    <p:extLst>
      <p:ext uri="{BB962C8B-B14F-4D97-AF65-F5344CB8AC3E}">
        <p14:creationId xmlns:p14="http://schemas.microsoft.com/office/powerpoint/2010/main" val="26536027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6710AB-BE53-43CA-AB5A-3BBEE56E6987}" type="datetime1">
              <a:rPr kumimoji="1" lang="ja-JP" altLang="en-US" smtClean="0"/>
              <a:t>2026/4/22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6C3097A-91F2-40EA-9FFC-442A109AF36D}" type="slidenum">
              <a:rPr kumimoji="1" lang="ja-JP" altLang="en-US" smtClean="0"/>
              <a:t>‹#›</a:t>
            </a:fld>
            <a:endParaRPr kumimoji="1" lang="ja-JP" altLang="en-US"/>
          </a:p>
        </p:txBody>
      </p:sp>
    </p:spTree>
    <p:extLst>
      <p:ext uri="{BB962C8B-B14F-4D97-AF65-F5344CB8AC3E}">
        <p14:creationId xmlns:p14="http://schemas.microsoft.com/office/powerpoint/2010/main" val="16906333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C583D86-5D15-4A03-9BB0-362BE4F08E81}" type="datetime1">
              <a:rPr kumimoji="1" lang="ja-JP" altLang="en-US" smtClean="0"/>
              <a:t>2026/4/22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C3097A-91F2-40EA-9FFC-442A109AF36D}" type="slidenum">
              <a:rPr kumimoji="1" lang="ja-JP" altLang="en-US" smtClean="0"/>
              <a:t>‹#›</a:t>
            </a:fld>
            <a:endParaRPr kumimoji="1" lang="ja-JP" altLang="en-US"/>
          </a:p>
        </p:txBody>
      </p:sp>
    </p:spTree>
    <p:extLst>
      <p:ext uri="{BB962C8B-B14F-4D97-AF65-F5344CB8AC3E}">
        <p14:creationId xmlns:p14="http://schemas.microsoft.com/office/powerpoint/2010/main" val="26098651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3EB120B-2CEC-4810-8FD8-43DB176C89D9}" type="datetime1">
              <a:rPr kumimoji="1" lang="ja-JP" altLang="en-US" smtClean="0"/>
              <a:t>2026/4/22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C3097A-91F2-40EA-9FFC-442A109AF36D}" type="slidenum">
              <a:rPr kumimoji="1" lang="ja-JP" altLang="en-US" smtClean="0"/>
              <a:t>‹#›</a:t>
            </a:fld>
            <a:endParaRPr kumimoji="1" lang="ja-JP" altLang="en-US"/>
          </a:p>
        </p:txBody>
      </p:sp>
    </p:spTree>
    <p:extLst>
      <p:ext uri="{BB962C8B-B14F-4D97-AF65-F5344CB8AC3E}">
        <p14:creationId xmlns:p14="http://schemas.microsoft.com/office/powerpoint/2010/main" val="3536894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F9C8FFE-7E09-4ECF-B66A-B65AF9F0B936}" type="datetime1">
              <a:rPr kumimoji="1" lang="ja-JP" altLang="en-US" smtClean="0"/>
              <a:t>2026/4/22</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6C3097A-91F2-40EA-9FFC-442A109AF36D}" type="slidenum">
              <a:rPr kumimoji="1" lang="ja-JP" altLang="en-US" smtClean="0"/>
              <a:t>‹#›</a:t>
            </a:fld>
            <a:endParaRPr kumimoji="1" lang="ja-JP" altLang="en-US"/>
          </a:p>
        </p:txBody>
      </p:sp>
    </p:spTree>
    <p:extLst>
      <p:ext uri="{BB962C8B-B14F-4D97-AF65-F5344CB8AC3E}">
        <p14:creationId xmlns:p14="http://schemas.microsoft.com/office/powerpoint/2010/main" val="24184701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svg"/><Relationship Id="rId1" Type="http://schemas.openxmlformats.org/officeDocument/2006/relationships/slideLayout" Target="../slideLayouts/slideLayout1.xml"/><Relationship Id="rId4" Type="http://schemas.openxmlformats.org/officeDocument/2006/relationships/image" Target="../media/image3.sv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5778F2A-1E6D-EE72-C512-73218A177920}"/>
              </a:ext>
            </a:extLst>
          </p:cNvPr>
          <p:cNvSpPr>
            <a:spLocks noGrp="1"/>
          </p:cNvSpPr>
          <p:nvPr>
            <p:ph type="ctrTitle"/>
          </p:nvPr>
        </p:nvSpPr>
        <p:spPr>
          <a:xfrm>
            <a:off x="8585734" y="180000"/>
            <a:ext cx="1134265" cy="360000"/>
          </a:xfrm>
        </p:spPr>
        <p:txBody>
          <a:bodyPr>
            <a:normAutofit/>
          </a:bodyPr>
          <a:lstStyle/>
          <a:p>
            <a:pPr algn="r"/>
            <a:r>
              <a:rPr lang="ja-JP" altLang="en-US" sz="1400">
                <a:latin typeface="Meiryo UI" panose="020B0604030504040204" pitchFamily="50" charset="-128"/>
                <a:ea typeface="Meiryo UI" panose="020B0604030504040204" pitchFamily="50" charset="-128"/>
              </a:rPr>
              <a:t>（様式１）</a:t>
            </a:r>
            <a:endParaRPr kumimoji="1" lang="ja-JP" altLang="en-US" sz="1400">
              <a:latin typeface="Meiryo UI" panose="020B0604030504040204" pitchFamily="50" charset="-128"/>
              <a:ea typeface="Meiryo UI" panose="020B0604030504040204" pitchFamily="50" charset="-128"/>
            </a:endParaRPr>
          </a:p>
        </p:txBody>
      </p:sp>
      <p:sp>
        <p:nvSpPr>
          <p:cNvPr id="3" name="字幕 2">
            <a:extLst>
              <a:ext uri="{FF2B5EF4-FFF2-40B4-BE49-F238E27FC236}">
                <a16:creationId xmlns:a16="http://schemas.microsoft.com/office/drawing/2014/main" id="{562DECBC-2576-11A0-014B-58CCAFA63817}"/>
              </a:ext>
            </a:extLst>
          </p:cNvPr>
          <p:cNvSpPr>
            <a:spLocks noGrp="1"/>
          </p:cNvSpPr>
          <p:nvPr>
            <p:ph type="subTitle" idx="1"/>
          </p:nvPr>
        </p:nvSpPr>
        <p:spPr>
          <a:xfrm>
            <a:off x="180000" y="203116"/>
            <a:ext cx="9540000" cy="360000"/>
          </a:xfrm>
        </p:spPr>
        <p:txBody>
          <a:bodyPr>
            <a:noAutofit/>
          </a:bodyPr>
          <a:lstStyle/>
          <a:p>
            <a:pPr algn="l"/>
            <a:r>
              <a:rPr kumimoji="1" lang="ja-JP" altLang="en-US" sz="1600" dirty="0">
                <a:latin typeface="Meiryo UI" panose="020B0604030504040204" pitchFamily="50" charset="-128"/>
                <a:ea typeface="Meiryo UI" panose="020B0604030504040204" pitchFamily="50" charset="-128"/>
              </a:rPr>
              <a:t>株式会社ワークアソシエ</a:t>
            </a:r>
            <a:r>
              <a:rPr lang="ja-JP" altLang="en-US" sz="1600" dirty="0">
                <a:latin typeface="Meiryo UI" panose="020B0604030504040204" pitchFamily="50" charset="-128"/>
                <a:ea typeface="Meiryo UI" panose="020B0604030504040204" pitchFamily="50" charset="-128"/>
              </a:rPr>
              <a:t> </a:t>
            </a:r>
            <a:r>
              <a:rPr kumimoji="1" lang="zh-TW" altLang="en-US" sz="1600" dirty="0">
                <a:latin typeface="Meiryo UI" panose="020B0604030504040204" pitchFamily="50" charset="-128"/>
                <a:ea typeface="Meiryo UI" panose="020B0604030504040204" pitchFamily="50" charset="-128"/>
              </a:rPr>
              <a:t>宛</a:t>
            </a:r>
            <a:endParaRPr kumimoji="1" lang="en-US" altLang="zh-TW" sz="1600" dirty="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令和８年度「地域の中堅・中核企業支援事業補助金（地域の人事部支援事業）」</a:t>
            </a:r>
          </a:p>
          <a:p>
            <a:r>
              <a:rPr kumimoji="1" lang="ja-JP" altLang="en-US" sz="1600" dirty="0">
                <a:latin typeface="Meiryo UI" panose="020B0604030504040204" pitchFamily="50" charset="-128"/>
                <a:ea typeface="Meiryo UI" panose="020B0604030504040204" pitchFamily="50" charset="-128"/>
              </a:rPr>
              <a:t>伴走・横展開支援事業　事業申請</a:t>
            </a:r>
            <a:r>
              <a:rPr lang="ja-JP" altLang="en-US" sz="1600" dirty="0">
                <a:latin typeface="Meiryo UI" panose="020B0604030504040204" pitchFamily="50" charset="-128"/>
                <a:ea typeface="Meiryo UI" panose="020B0604030504040204" pitchFamily="50" charset="-128"/>
              </a:rPr>
              <a:t>書</a:t>
            </a:r>
            <a:endParaRPr kumimoji="1" lang="ja-JP" altLang="en-US" sz="1600" dirty="0">
              <a:latin typeface="Meiryo UI" panose="020B0604030504040204" pitchFamily="50" charset="-128"/>
              <a:ea typeface="Meiryo UI" panose="020B0604030504040204" pitchFamily="50" charset="-128"/>
            </a:endParaRPr>
          </a:p>
        </p:txBody>
      </p:sp>
      <p:graphicFrame>
        <p:nvGraphicFramePr>
          <p:cNvPr id="5" name="表 4">
            <a:extLst>
              <a:ext uri="{FF2B5EF4-FFF2-40B4-BE49-F238E27FC236}">
                <a16:creationId xmlns:a16="http://schemas.microsoft.com/office/drawing/2014/main" id="{2CE3586A-16AF-A129-6A41-8C54629BF1E7}"/>
              </a:ext>
            </a:extLst>
          </p:cNvPr>
          <p:cNvGraphicFramePr>
            <a:graphicFrameLocks noGrp="1"/>
          </p:cNvGraphicFramePr>
          <p:nvPr>
            <p:extLst>
              <p:ext uri="{D42A27DB-BD31-4B8C-83A1-F6EECF244321}">
                <p14:modId xmlns:p14="http://schemas.microsoft.com/office/powerpoint/2010/main" val="3208145647"/>
              </p:ext>
            </p:extLst>
          </p:nvPr>
        </p:nvGraphicFramePr>
        <p:xfrm>
          <a:off x="630000" y="1443622"/>
          <a:ext cx="8640000" cy="4860000"/>
        </p:xfrm>
        <a:graphic>
          <a:graphicData uri="http://schemas.openxmlformats.org/drawingml/2006/table">
            <a:tbl>
              <a:tblPr firstRow="1" firstCol="1" bandRow="1"/>
              <a:tblGrid>
                <a:gridCol w="360000">
                  <a:extLst>
                    <a:ext uri="{9D8B030D-6E8A-4147-A177-3AD203B41FA5}">
                      <a16:colId xmlns:a16="http://schemas.microsoft.com/office/drawing/2014/main" val="1074164291"/>
                    </a:ext>
                  </a:extLst>
                </a:gridCol>
                <a:gridCol w="1440000">
                  <a:extLst>
                    <a:ext uri="{9D8B030D-6E8A-4147-A177-3AD203B41FA5}">
                      <a16:colId xmlns:a16="http://schemas.microsoft.com/office/drawing/2014/main" val="3247420611"/>
                    </a:ext>
                  </a:extLst>
                </a:gridCol>
                <a:gridCol w="6840000">
                  <a:extLst>
                    <a:ext uri="{9D8B030D-6E8A-4147-A177-3AD203B41FA5}">
                      <a16:colId xmlns:a16="http://schemas.microsoft.com/office/drawing/2014/main" val="1483596036"/>
                    </a:ext>
                  </a:extLst>
                </a:gridCol>
              </a:tblGrid>
              <a:tr h="540000">
                <a:tc rowSpan="4">
                  <a:txBody>
                    <a:bodyPr/>
                    <a:lstStyle/>
                    <a:p>
                      <a:pPr algn="ctr">
                        <a:buNone/>
                      </a:pPr>
                      <a:r>
                        <a:rPr lang="ja-JP" altLang="en-US" sz="12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提案</a:t>
                      </a:r>
                      <a:r>
                        <a:rPr lang="ja-JP" sz="12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者</a:t>
                      </a: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vert="eaVert"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noFill/>
                  </a:tcPr>
                </a:tc>
                <a:tc>
                  <a:txBody>
                    <a:bodyPr/>
                    <a:lstStyle/>
                    <a:p>
                      <a:pPr algn="just">
                        <a:buNone/>
                      </a:pPr>
                      <a:r>
                        <a:rPr lang="ja-JP" sz="12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企業・団体名</a:t>
                      </a: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noFill/>
                  </a:tcPr>
                </a:tc>
                <a:tc>
                  <a:txBody>
                    <a:bodyPr/>
                    <a:lstStyle/>
                    <a:p>
                      <a:pPr algn="l">
                        <a:buNone/>
                      </a:pPr>
                      <a:r>
                        <a:rPr lang="en-US" sz="1200" kern="10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 </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noFill/>
                  </a:tcPr>
                </a:tc>
                <a:extLst>
                  <a:ext uri="{0D108BD9-81ED-4DB2-BD59-A6C34878D82A}">
                    <a16:rowId xmlns:a16="http://schemas.microsoft.com/office/drawing/2014/main" val="3597040126"/>
                  </a:ext>
                </a:extLst>
              </a:tr>
              <a:tr h="540000">
                <a:tc vMerge="1">
                  <a:txBody>
                    <a:bodyPr/>
                    <a:lstStyle/>
                    <a:p>
                      <a:endParaRPr kumimoji="1" lang="ja-JP" altLang="en-US"/>
                    </a:p>
                  </a:txBody>
                  <a:tcPr>
                    <a:lnT w="6350" cap="flat" cmpd="sng" algn="ctr">
                      <a:solidFill>
                        <a:schemeClr val="tx1">
                          <a:lumMod val="50000"/>
                          <a:lumOff val="50000"/>
                        </a:schemeClr>
                      </a:solidFill>
                      <a:prstDash val="solid"/>
                      <a:round/>
                      <a:headEnd type="none" w="med" len="med"/>
                      <a:tailEnd type="none" w="med" len="med"/>
                    </a:lnT>
                  </a:tcPr>
                </a:tc>
                <a:tc>
                  <a:txBody>
                    <a:bodyPr/>
                    <a:lstStyle/>
                    <a:p>
                      <a:pPr algn="just">
                        <a:buNone/>
                      </a:pPr>
                      <a:r>
                        <a:rPr lang="ja-JP" sz="12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代表者役職・氏名</a:t>
                      </a: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12700" cap="flat" cmpd="sng" algn="ctr">
                      <a:solidFill>
                        <a:schemeClr val="bg2">
                          <a:lumMod val="9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noFill/>
                  </a:tcPr>
                </a:tc>
                <a:tc>
                  <a:txBody>
                    <a:bodyPr/>
                    <a:lstStyle/>
                    <a:p>
                      <a:pPr algn="l">
                        <a:buNone/>
                      </a:pPr>
                      <a:r>
                        <a:rPr lang="en-US" sz="1200" kern="10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 </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noFill/>
                  </a:tcPr>
                </a:tc>
                <a:extLst>
                  <a:ext uri="{0D108BD9-81ED-4DB2-BD59-A6C34878D82A}">
                    <a16:rowId xmlns:a16="http://schemas.microsoft.com/office/drawing/2014/main" val="2569965004"/>
                  </a:ext>
                </a:extLst>
              </a:tr>
              <a:tr h="540000">
                <a:tc vMerge="1">
                  <a:txBody>
                    <a:bodyPr/>
                    <a:lstStyle/>
                    <a:p>
                      <a:endParaRPr kumimoji="1" lang="ja-JP" altLang="en-US"/>
                    </a:p>
                  </a:txBody>
                  <a:tcPr/>
                </a:tc>
                <a:tc>
                  <a:txBody>
                    <a:bodyPr/>
                    <a:lstStyle/>
                    <a:p>
                      <a:pPr algn="just">
                        <a:buNone/>
                      </a:pPr>
                      <a:r>
                        <a:rPr lang="ja-JP" sz="12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所在地</a:t>
                      </a: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noFill/>
                  </a:tcPr>
                </a:tc>
                <a:tc>
                  <a:txBody>
                    <a:bodyPr/>
                    <a:lstStyle/>
                    <a:p>
                      <a:pPr algn="l">
                        <a:buNone/>
                      </a:pPr>
                      <a:r>
                        <a:rPr lang="en-US" sz="1200" kern="10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 </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noFill/>
                  </a:tcPr>
                </a:tc>
                <a:extLst>
                  <a:ext uri="{0D108BD9-81ED-4DB2-BD59-A6C34878D82A}">
                    <a16:rowId xmlns:a16="http://schemas.microsoft.com/office/drawing/2014/main" val="3976041920"/>
                  </a:ext>
                </a:extLst>
              </a:tr>
              <a:tr h="540000">
                <a:tc vMerge="1">
                  <a:txBody>
                    <a:bodyPr/>
                    <a:lstStyle/>
                    <a:p>
                      <a:pPr algn="ctr">
                        <a:buNone/>
                      </a:pP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vert="eaVert"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noFill/>
                  </a:tcPr>
                </a:tc>
                <a:tc>
                  <a:txBody>
                    <a:bodyPr/>
                    <a:lstStyle/>
                    <a:p>
                      <a:pPr algn="just">
                        <a:buNone/>
                      </a:pPr>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法人番号</a:t>
                      </a: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noFill/>
                  </a:tcPr>
                </a:tc>
                <a:tc>
                  <a:txBody>
                    <a:bodyPr/>
                    <a:lstStyle/>
                    <a:p>
                      <a:pPr algn="l">
                        <a:buNone/>
                      </a:pP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noFill/>
                  </a:tcPr>
                </a:tc>
                <a:extLst>
                  <a:ext uri="{0D108BD9-81ED-4DB2-BD59-A6C34878D82A}">
                    <a16:rowId xmlns:a16="http://schemas.microsoft.com/office/drawing/2014/main" val="2052070749"/>
                  </a:ext>
                </a:extLst>
              </a:tr>
              <a:tr h="540000">
                <a:tc rowSpan="5">
                  <a:txBody>
                    <a:bodyPr/>
                    <a:lstStyle/>
                    <a:p>
                      <a:pPr algn="ctr">
                        <a:buNone/>
                      </a:pPr>
                      <a:r>
                        <a:rPr lang="ja-JP" sz="1200" kern="10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連絡担当窓口</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vert="eaVert"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noFill/>
                  </a:tcPr>
                </a:tc>
                <a:tc>
                  <a:txBody>
                    <a:bodyPr/>
                    <a:lstStyle/>
                    <a:p>
                      <a:pPr algn="just">
                        <a:buNone/>
                      </a:pPr>
                      <a:r>
                        <a:rPr lang="ja-JP" sz="1200" kern="10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氏名（ふりがな）</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noFill/>
                  </a:tcPr>
                </a:tc>
                <a:tc>
                  <a:txBody>
                    <a:bodyPr/>
                    <a:lstStyle/>
                    <a:p>
                      <a:pPr algn="l">
                        <a:buNone/>
                      </a:pPr>
                      <a:r>
                        <a:rPr lang="en-US" sz="1200" kern="10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 </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noFill/>
                  </a:tcPr>
                </a:tc>
                <a:extLst>
                  <a:ext uri="{0D108BD9-81ED-4DB2-BD59-A6C34878D82A}">
                    <a16:rowId xmlns:a16="http://schemas.microsoft.com/office/drawing/2014/main" val="917762997"/>
                  </a:ext>
                </a:extLst>
              </a:tr>
              <a:tr h="540000">
                <a:tc vMerge="1">
                  <a:txBody>
                    <a:bodyPr/>
                    <a:lstStyle/>
                    <a:p>
                      <a:endParaRPr kumimoji="1" lang="ja-JP" altLang="en-US"/>
                    </a:p>
                  </a:txBody>
                  <a:tcPr/>
                </a:tc>
                <a:tc>
                  <a:txBody>
                    <a:bodyPr/>
                    <a:lstStyle/>
                    <a:p>
                      <a:pPr algn="just">
                        <a:buNone/>
                      </a:pPr>
                      <a:r>
                        <a:rPr lang="ja-JP" sz="1200" kern="10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所属（部署名）</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noFill/>
                  </a:tcPr>
                </a:tc>
                <a:tc>
                  <a:txBody>
                    <a:bodyPr/>
                    <a:lstStyle/>
                    <a:p>
                      <a:pPr algn="l">
                        <a:buNone/>
                      </a:pPr>
                      <a:r>
                        <a:rPr lang="en-US" sz="1200" kern="10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 </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noFill/>
                  </a:tcPr>
                </a:tc>
                <a:extLst>
                  <a:ext uri="{0D108BD9-81ED-4DB2-BD59-A6C34878D82A}">
                    <a16:rowId xmlns:a16="http://schemas.microsoft.com/office/drawing/2014/main" val="3078580827"/>
                  </a:ext>
                </a:extLst>
              </a:tr>
              <a:tr h="540000">
                <a:tc vMerge="1">
                  <a:txBody>
                    <a:bodyPr/>
                    <a:lstStyle/>
                    <a:p>
                      <a:endParaRPr kumimoji="1" lang="ja-JP" altLang="en-US"/>
                    </a:p>
                  </a:txBody>
                  <a:tcPr/>
                </a:tc>
                <a:tc>
                  <a:txBody>
                    <a:bodyPr/>
                    <a:lstStyle/>
                    <a:p>
                      <a:pPr algn="just">
                        <a:buNone/>
                      </a:pPr>
                      <a:r>
                        <a:rPr lang="ja-JP" sz="1200" kern="10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役職</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noFill/>
                  </a:tcPr>
                </a:tc>
                <a:tc>
                  <a:txBody>
                    <a:bodyPr/>
                    <a:lstStyle/>
                    <a:p>
                      <a:pPr algn="l">
                        <a:buNone/>
                      </a:pPr>
                      <a:r>
                        <a:rPr lang="en-US" sz="1200" kern="10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 </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noFill/>
                  </a:tcPr>
                </a:tc>
                <a:extLst>
                  <a:ext uri="{0D108BD9-81ED-4DB2-BD59-A6C34878D82A}">
                    <a16:rowId xmlns:a16="http://schemas.microsoft.com/office/drawing/2014/main" val="3384670394"/>
                  </a:ext>
                </a:extLst>
              </a:tr>
              <a:tr h="540000">
                <a:tc vMerge="1">
                  <a:txBody>
                    <a:bodyPr/>
                    <a:lstStyle/>
                    <a:p>
                      <a:endParaRPr kumimoji="1" lang="ja-JP" altLang="en-US"/>
                    </a:p>
                  </a:txBody>
                  <a:tcPr/>
                </a:tc>
                <a:tc>
                  <a:txBody>
                    <a:bodyPr/>
                    <a:lstStyle/>
                    <a:p>
                      <a:pPr algn="just">
                        <a:buNone/>
                      </a:pPr>
                      <a:r>
                        <a:rPr lang="ja-JP" sz="1200" kern="10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電話番号</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p>
                      <a:pPr algn="just">
                        <a:buNone/>
                      </a:pPr>
                      <a:r>
                        <a:rPr lang="ja-JP" sz="1200" kern="10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（代表・直通）</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noFill/>
                  </a:tcPr>
                </a:tc>
                <a:tc>
                  <a:txBody>
                    <a:bodyPr/>
                    <a:lstStyle/>
                    <a:p>
                      <a:pPr algn="l">
                        <a:buNone/>
                      </a:pPr>
                      <a:r>
                        <a:rPr lang="en-US" sz="1200" kern="10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 </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noFill/>
                  </a:tcPr>
                </a:tc>
                <a:extLst>
                  <a:ext uri="{0D108BD9-81ED-4DB2-BD59-A6C34878D82A}">
                    <a16:rowId xmlns:a16="http://schemas.microsoft.com/office/drawing/2014/main" val="1537792425"/>
                  </a:ext>
                </a:extLst>
              </a:tr>
              <a:tr h="540000">
                <a:tc vMerge="1">
                  <a:txBody>
                    <a:bodyPr/>
                    <a:lstStyle/>
                    <a:p>
                      <a:endParaRPr kumimoji="1" lang="ja-JP" altLang="en-US"/>
                    </a:p>
                  </a:txBody>
                  <a:tcPr/>
                </a:tc>
                <a:tc>
                  <a:txBody>
                    <a:bodyPr/>
                    <a:lstStyle/>
                    <a:p>
                      <a:pPr algn="just">
                        <a:buNone/>
                      </a:pPr>
                      <a:r>
                        <a:rPr lang="ja-JP" sz="1200" kern="10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Ｅ－ｍａｉｌ</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noFill/>
                  </a:tcPr>
                </a:tc>
                <a:tc>
                  <a:txBody>
                    <a:bodyPr/>
                    <a:lstStyle/>
                    <a:p>
                      <a:pPr algn="l">
                        <a:buNone/>
                      </a:pPr>
                      <a:r>
                        <a:rPr lang="en-US" sz="12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 </a:t>
                      </a: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noFill/>
                  </a:tcPr>
                </a:tc>
                <a:extLst>
                  <a:ext uri="{0D108BD9-81ED-4DB2-BD59-A6C34878D82A}">
                    <a16:rowId xmlns:a16="http://schemas.microsoft.com/office/drawing/2014/main" val="512558608"/>
                  </a:ext>
                </a:extLst>
              </a:tr>
            </a:tbl>
          </a:graphicData>
        </a:graphic>
      </p:graphicFrame>
      <p:sp>
        <p:nvSpPr>
          <p:cNvPr id="4" name="スライド番号プレースホルダー 3">
            <a:extLst>
              <a:ext uri="{FF2B5EF4-FFF2-40B4-BE49-F238E27FC236}">
                <a16:creationId xmlns:a16="http://schemas.microsoft.com/office/drawing/2014/main" id="{0A4520DD-9149-37F2-862B-0572F518C6A3}"/>
              </a:ext>
            </a:extLst>
          </p:cNvPr>
          <p:cNvSpPr>
            <a:spLocks noGrp="1"/>
          </p:cNvSpPr>
          <p:nvPr>
            <p:ph type="sldNum" sz="quarter" idx="12"/>
          </p:nvPr>
        </p:nvSpPr>
        <p:spPr/>
        <p:txBody>
          <a:bodyPr/>
          <a:lstStyle/>
          <a:p>
            <a:fld id="{06C3097A-91F2-40EA-9FFC-442A109AF36D}" type="slidenum">
              <a:rPr kumimoji="1" lang="ja-JP" altLang="en-US" smtClean="0"/>
              <a:t>1</a:t>
            </a:fld>
            <a:endParaRPr kumimoji="1" lang="ja-JP" altLang="en-US"/>
          </a:p>
        </p:txBody>
      </p:sp>
    </p:spTree>
    <p:extLst>
      <p:ext uri="{BB962C8B-B14F-4D97-AF65-F5344CB8AC3E}">
        <p14:creationId xmlns:p14="http://schemas.microsoft.com/office/powerpoint/2010/main" val="18990587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8BF309-D0E3-8958-1BD2-BF247DE80011}"/>
            </a:ext>
          </a:extLst>
        </p:cNvPr>
        <p:cNvGrpSpPr/>
        <p:nvPr/>
      </p:nvGrpSpPr>
      <p:grpSpPr>
        <a:xfrm>
          <a:off x="0" y="0"/>
          <a:ext cx="0" cy="0"/>
          <a:chOff x="0" y="0"/>
          <a:chExt cx="0" cy="0"/>
        </a:xfrm>
      </p:grpSpPr>
      <p:sp>
        <p:nvSpPr>
          <p:cNvPr id="3" name="字幕 2">
            <a:extLst>
              <a:ext uri="{FF2B5EF4-FFF2-40B4-BE49-F238E27FC236}">
                <a16:creationId xmlns:a16="http://schemas.microsoft.com/office/drawing/2014/main" id="{F5551830-DE9A-9997-D79B-73AF0630CBE1}"/>
              </a:ext>
            </a:extLst>
          </p:cNvPr>
          <p:cNvSpPr>
            <a:spLocks noGrp="1"/>
          </p:cNvSpPr>
          <p:nvPr>
            <p:ph type="subTitle" idx="1"/>
          </p:nvPr>
        </p:nvSpPr>
        <p:spPr>
          <a:xfrm>
            <a:off x="180000" y="540000"/>
            <a:ext cx="9540000" cy="360000"/>
          </a:xfrm>
        </p:spPr>
        <p:txBody>
          <a:bodyPr>
            <a:noAutofit/>
          </a:bodyPr>
          <a:lstStyle/>
          <a:p>
            <a:pPr algn="l"/>
            <a:r>
              <a:rPr kumimoji="1" lang="ja-JP" altLang="en-US" sz="1800">
                <a:latin typeface="游明朝" panose="02020400000000000000" pitchFamily="18" charset="-128"/>
                <a:ea typeface="游明朝" panose="02020400000000000000" pitchFamily="18" charset="-128"/>
              </a:rPr>
              <a:t>　</a:t>
            </a:r>
          </a:p>
        </p:txBody>
      </p:sp>
      <p:sp>
        <p:nvSpPr>
          <p:cNvPr id="8" name="字幕 2">
            <a:extLst>
              <a:ext uri="{FF2B5EF4-FFF2-40B4-BE49-F238E27FC236}">
                <a16:creationId xmlns:a16="http://schemas.microsoft.com/office/drawing/2014/main" id="{B6CED418-7D9C-7CAD-FD3C-B4DF24A4678F}"/>
              </a:ext>
            </a:extLst>
          </p:cNvPr>
          <p:cNvSpPr txBox="1">
            <a:spLocks/>
          </p:cNvSpPr>
          <p:nvPr/>
        </p:nvSpPr>
        <p:spPr>
          <a:xfrm>
            <a:off x="183000" y="219751"/>
            <a:ext cx="9540000" cy="36000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r>
              <a:rPr lang="en-US" altLang="ja-JP" sz="1800" dirty="0">
                <a:latin typeface="Meiryo UI" panose="020B0604030504040204" pitchFamily="50" charset="-128"/>
                <a:ea typeface="Meiryo UI" panose="020B0604030504040204" pitchFamily="50" charset="-128"/>
              </a:rPr>
              <a:t>3.</a:t>
            </a:r>
            <a:r>
              <a:rPr lang="ja-JP" altLang="en-US" sz="1800" dirty="0">
                <a:latin typeface="Meiryo UI" panose="020B0604030504040204" pitchFamily="50" charset="-128"/>
                <a:ea typeface="Meiryo UI" panose="020B0604030504040204" pitchFamily="50" charset="-128"/>
              </a:rPr>
              <a:t> 実施スケジュール</a:t>
            </a:r>
          </a:p>
        </p:txBody>
      </p:sp>
      <p:graphicFrame>
        <p:nvGraphicFramePr>
          <p:cNvPr id="9" name="表 8">
            <a:extLst>
              <a:ext uri="{FF2B5EF4-FFF2-40B4-BE49-F238E27FC236}">
                <a16:creationId xmlns:a16="http://schemas.microsoft.com/office/drawing/2014/main" id="{4E2A2D03-86AD-6374-F1F1-CCC3376D1D18}"/>
              </a:ext>
            </a:extLst>
          </p:cNvPr>
          <p:cNvGraphicFramePr>
            <a:graphicFrameLocks noGrp="1" noChangeAspect="1"/>
          </p:cNvGraphicFramePr>
          <p:nvPr>
            <p:extLst>
              <p:ext uri="{D42A27DB-BD31-4B8C-83A1-F6EECF244321}">
                <p14:modId xmlns:p14="http://schemas.microsoft.com/office/powerpoint/2010/main" val="2183094922"/>
              </p:ext>
            </p:extLst>
          </p:nvPr>
        </p:nvGraphicFramePr>
        <p:xfrm>
          <a:off x="177000" y="659254"/>
          <a:ext cx="9442823" cy="5539491"/>
        </p:xfrm>
        <a:graphic>
          <a:graphicData uri="http://schemas.openxmlformats.org/drawingml/2006/table">
            <a:tbl>
              <a:tblPr firstRow="1" bandRow="1"/>
              <a:tblGrid>
                <a:gridCol w="1362583">
                  <a:extLst>
                    <a:ext uri="{9D8B030D-6E8A-4147-A177-3AD203B41FA5}">
                      <a16:colId xmlns:a16="http://schemas.microsoft.com/office/drawing/2014/main" val="3963223197"/>
                    </a:ext>
                  </a:extLst>
                </a:gridCol>
                <a:gridCol w="336677">
                  <a:extLst>
                    <a:ext uri="{9D8B030D-6E8A-4147-A177-3AD203B41FA5}">
                      <a16:colId xmlns:a16="http://schemas.microsoft.com/office/drawing/2014/main" val="2993193805"/>
                    </a:ext>
                  </a:extLst>
                </a:gridCol>
                <a:gridCol w="336676">
                  <a:extLst>
                    <a:ext uri="{9D8B030D-6E8A-4147-A177-3AD203B41FA5}">
                      <a16:colId xmlns:a16="http://schemas.microsoft.com/office/drawing/2014/main" val="2920685309"/>
                    </a:ext>
                  </a:extLst>
                </a:gridCol>
                <a:gridCol w="336677">
                  <a:extLst>
                    <a:ext uri="{9D8B030D-6E8A-4147-A177-3AD203B41FA5}">
                      <a16:colId xmlns:a16="http://schemas.microsoft.com/office/drawing/2014/main" val="4233817568"/>
                    </a:ext>
                  </a:extLst>
                </a:gridCol>
                <a:gridCol w="336677">
                  <a:extLst>
                    <a:ext uri="{9D8B030D-6E8A-4147-A177-3AD203B41FA5}">
                      <a16:colId xmlns:a16="http://schemas.microsoft.com/office/drawing/2014/main" val="3416536014"/>
                    </a:ext>
                  </a:extLst>
                </a:gridCol>
                <a:gridCol w="336676">
                  <a:extLst>
                    <a:ext uri="{9D8B030D-6E8A-4147-A177-3AD203B41FA5}">
                      <a16:colId xmlns:a16="http://schemas.microsoft.com/office/drawing/2014/main" val="1933278160"/>
                    </a:ext>
                  </a:extLst>
                </a:gridCol>
                <a:gridCol w="336677">
                  <a:extLst>
                    <a:ext uri="{9D8B030D-6E8A-4147-A177-3AD203B41FA5}">
                      <a16:colId xmlns:a16="http://schemas.microsoft.com/office/drawing/2014/main" val="4274770706"/>
                    </a:ext>
                  </a:extLst>
                </a:gridCol>
                <a:gridCol w="336677">
                  <a:extLst>
                    <a:ext uri="{9D8B030D-6E8A-4147-A177-3AD203B41FA5}">
                      <a16:colId xmlns:a16="http://schemas.microsoft.com/office/drawing/2014/main" val="3988105258"/>
                    </a:ext>
                  </a:extLst>
                </a:gridCol>
                <a:gridCol w="336676">
                  <a:extLst>
                    <a:ext uri="{9D8B030D-6E8A-4147-A177-3AD203B41FA5}">
                      <a16:colId xmlns:a16="http://schemas.microsoft.com/office/drawing/2014/main" val="3690593185"/>
                    </a:ext>
                  </a:extLst>
                </a:gridCol>
                <a:gridCol w="336677">
                  <a:extLst>
                    <a:ext uri="{9D8B030D-6E8A-4147-A177-3AD203B41FA5}">
                      <a16:colId xmlns:a16="http://schemas.microsoft.com/office/drawing/2014/main" val="549313555"/>
                    </a:ext>
                  </a:extLst>
                </a:gridCol>
                <a:gridCol w="336677">
                  <a:extLst>
                    <a:ext uri="{9D8B030D-6E8A-4147-A177-3AD203B41FA5}">
                      <a16:colId xmlns:a16="http://schemas.microsoft.com/office/drawing/2014/main" val="4253102216"/>
                    </a:ext>
                  </a:extLst>
                </a:gridCol>
                <a:gridCol w="336676">
                  <a:extLst>
                    <a:ext uri="{9D8B030D-6E8A-4147-A177-3AD203B41FA5}">
                      <a16:colId xmlns:a16="http://schemas.microsoft.com/office/drawing/2014/main" val="2002275775"/>
                    </a:ext>
                  </a:extLst>
                </a:gridCol>
                <a:gridCol w="336677">
                  <a:extLst>
                    <a:ext uri="{9D8B030D-6E8A-4147-A177-3AD203B41FA5}">
                      <a16:colId xmlns:a16="http://schemas.microsoft.com/office/drawing/2014/main" val="3615061661"/>
                    </a:ext>
                  </a:extLst>
                </a:gridCol>
                <a:gridCol w="336677">
                  <a:extLst>
                    <a:ext uri="{9D8B030D-6E8A-4147-A177-3AD203B41FA5}">
                      <a16:colId xmlns:a16="http://schemas.microsoft.com/office/drawing/2014/main" val="3347757924"/>
                    </a:ext>
                  </a:extLst>
                </a:gridCol>
                <a:gridCol w="336676">
                  <a:extLst>
                    <a:ext uri="{9D8B030D-6E8A-4147-A177-3AD203B41FA5}">
                      <a16:colId xmlns:a16="http://schemas.microsoft.com/office/drawing/2014/main" val="3943486292"/>
                    </a:ext>
                  </a:extLst>
                </a:gridCol>
                <a:gridCol w="336677">
                  <a:extLst>
                    <a:ext uri="{9D8B030D-6E8A-4147-A177-3AD203B41FA5}">
                      <a16:colId xmlns:a16="http://schemas.microsoft.com/office/drawing/2014/main" val="150174668"/>
                    </a:ext>
                  </a:extLst>
                </a:gridCol>
                <a:gridCol w="336677">
                  <a:extLst>
                    <a:ext uri="{9D8B030D-6E8A-4147-A177-3AD203B41FA5}">
                      <a16:colId xmlns:a16="http://schemas.microsoft.com/office/drawing/2014/main" val="1545758837"/>
                    </a:ext>
                  </a:extLst>
                </a:gridCol>
                <a:gridCol w="336676">
                  <a:extLst>
                    <a:ext uri="{9D8B030D-6E8A-4147-A177-3AD203B41FA5}">
                      <a16:colId xmlns:a16="http://schemas.microsoft.com/office/drawing/2014/main" val="1735903903"/>
                    </a:ext>
                  </a:extLst>
                </a:gridCol>
                <a:gridCol w="336677">
                  <a:extLst>
                    <a:ext uri="{9D8B030D-6E8A-4147-A177-3AD203B41FA5}">
                      <a16:colId xmlns:a16="http://schemas.microsoft.com/office/drawing/2014/main" val="954457234"/>
                    </a:ext>
                  </a:extLst>
                </a:gridCol>
                <a:gridCol w="336677">
                  <a:extLst>
                    <a:ext uri="{9D8B030D-6E8A-4147-A177-3AD203B41FA5}">
                      <a16:colId xmlns:a16="http://schemas.microsoft.com/office/drawing/2014/main" val="1391264493"/>
                    </a:ext>
                  </a:extLst>
                </a:gridCol>
                <a:gridCol w="336676">
                  <a:extLst>
                    <a:ext uri="{9D8B030D-6E8A-4147-A177-3AD203B41FA5}">
                      <a16:colId xmlns:a16="http://schemas.microsoft.com/office/drawing/2014/main" val="1192876155"/>
                    </a:ext>
                  </a:extLst>
                </a:gridCol>
                <a:gridCol w="336677">
                  <a:extLst>
                    <a:ext uri="{9D8B030D-6E8A-4147-A177-3AD203B41FA5}">
                      <a16:colId xmlns:a16="http://schemas.microsoft.com/office/drawing/2014/main" val="3165501675"/>
                    </a:ext>
                  </a:extLst>
                </a:gridCol>
                <a:gridCol w="336677">
                  <a:extLst>
                    <a:ext uri="{9D8B030D-6E8A-4147-A177-3AD203B41FA5}">
                      <a16:colId xmlns:a16="http://schemas.microsoft.com/office/drawing/2014/main" val="585422323"/>
                    </a:ext>
                  </a:extLst>
                </a:gridCol>
                <a:gridCol w="336676">
                  <a:extLst>
                    <a:ext uri="{9D8B030D-6E8A-4147-A177-3AD203B41FA5}">
                      <a16:colId xmlns:a16="http://schemas.microsoft.com/office/drawing/2014/main" val="1529972318"/>
                    </a:ext>
                  </a:extLst>
                </a:gridCol>
                <a:gridCol w="336677">
                  <a:extLst>
                    <a:ext uri="{9D8B030D-6E8A-4147-A177-3AD203B41FA5}">
                      <a16:colId xmlns:a16="http://schemas.microsoft.com/office/drawing/2014/main" val="2979397897"/>
                    </a:ext>
                  </a:extLst>
                </a:gridCol>
              </a:tblGrid>
              <a:tr h="280408">
                <a:tc gridSpan="25">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lnSpc>
                          <a:spcPts val="1200"/>
                        </a:lnSpc>
                      </a:pPr>
                      <a:r>
                        <a:rPr kumimoji="1" lang="ja-JP" altLang="en-US" sz="1200" b="0" baseline="0" dirty="0">
                          <a:solidFill>
                            <a:schemeClr val="tx1"/>
                          </a:solidFill>
                          <a:latin typeface="Meiryo UI" panose="020B0604030504040204" pitchFamily="50" charset="-128"/>
                          <a:ea typeface="Meiryo UI" panose="020B0604030504040204" pitchFamily="50" charset="-128"/>
                        </a:rPr>
                        <a:t>実施スケジュール</a:t>
                      </a: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algn="ctr">
                        <a:lnSpc>
                          <a:spcPts val="1200"/>
                        </a:lnSpc>
                      </a:pPr>
                      <a:endParaRPr kumimoji="1" lang="ja-JP" altLang="en-US" sz="1200" b="1" baseline="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pPr algn="ctr">
                        <a:lnSpc>
                          <a:spcPts val="1200"/>
                        </a:lnSpc>
                      </a:pPr>
                      <a:endParaRPr kumimoji="1" lang="ja-JP" altLang="en-US" sz="1200" b="1" baseline="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pPr algn="ctr">
                        <a:lnSpc>
                          <a:spcPts val="1200"/>
                        </a:lnSpc>
                      </a:pPr>
                      <a:endParaRPr kumimoji="1" lang="ja-JP" altLang="en-US" sz="1200" b="1" baseline="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pPr algn="ctr">
                        <a:lnSpc>
                          <a:spcPts val="1200"/>
                        </a:lnSpc>
                      </a:pPr>
                      <a:endParaRPr kumimoji="1" lang="ja-JP" altLang="en-US" sz="1200" b="1" baseline="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pPr algn="ctr">
                        <a:lnSpc>
                          <a:spcPts val="1200"/>
                        </a:lnSpc>
                      </a:pPr>
                      <a:endParaRPr kumimoji="1" lang="ja-JP" altLang="en-US" sz="1200" b="1" baseline="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pPr algn="ctr">
                        <a:lnSpc>
                          <a:spcPts val="1200"/>
                        </a:lnSpc>
                      </a:pPr>
                      <a:endParaRPr kumimoji="1" lang="ja-JP" altLang="en-US" sz="1200" b="1" baseline="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669017347"/>
                  </a:ext>
                </a:extLst>
              </a:tr>
              <a:tr h="476214">
                <a:tc rowSpan="2">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ts val="1200"/>
                        </a:lnSpc>
                        <a:spcBef>
                          <a:spcPts val="0"/>
                        </a:spcBef>
                        <a:spcAft>
                          <a:spcPts val="0"/>
                        </a:spcAft>
                        <a:buClrTx/>
                        <a:buSzTx/>
                        <a:buFontTx/>
                        <a:buNone/>
                        <a:tabLst/>
                        <a:defRPr/>
                      </a:pPr>
                      <a:r>
                        <a:rPr kumimoji="1" lang="ja-JP" altLang="en-US" sz="1000" b="1" baseline="0" dirty="0">
                          <a:solidFill>
                            <a:schemeClr val="tx1"/>
                          </a:solidFill>
                          <a:latin typeface="Meiryo UI" panose="020B0604030504040204" pitchFamily="50" charset="-128"/>
                          <a:ea typeface="Meiryo UI" panose="020B0604030504040204" pitchFamily="50" charset="-128"/>
                        </a:rPr>
                        <a:t>実施内容</a:t>
                      </a: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3">
                  <a:txBody>
                    <a:bodyPr/>
                    <a:lstStyle/>
                    <a:p>
                      <a:pPr algn="ctr">
                        <a:lnSpc>
                          <a:spcPts val="1200"/>
                        </a:lnSpc>
                      </a:pPr>
                      <a:r>
                        <a:rPr kumimoji="1" lang="en-US" altLang="ja-JP" sz="1000" b="1" baseline="0" dirty="0">
                          <a:solidFill>
                            <a:schemeClr val="tx1"/>
                          </a:solidFill>
                          <a:latin typeface="Meiryo UI" panose="020B0604030504040204" pitchFamily="50" charset="-128"/>
                          <a:ea typeface="Meiryo UI" panose="020B0604030504040204" pitchFamily="50" charset="-128"/>
                        </a:rPr>
                        <a:t>7</a:t>
                      </a:r>
                      <a:r>
                        <a:rPr kumimoji="1" lang="ja-JP" altLang="en-US" sz="1000" b="1" baseline="0" dirty="0">
                          <a:solidFill>
                            <a:schemeClr val="tx1"/>
                          </a:solidFill>
                          <a:latin typeface="Meiryo UI" panose="020B0604030504040204" pitchFamily="50" charset="-128"/>
                          <a:ea typeface="Meiryo UI" panose="020B0604030504040204" pitchFamily="50" charset="-128"/>
                        </a:rPr>
                        <a:t>月</a:t>
                      </a: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gridSpan="3">
                  <a:txBody>
                    <a:bodyPr/>
                    <a:lstStyle/>
                    <a:p>
                      <a:pPr algn="ctr">
                        <a:lnSpc>
                          <a:spcPts val="1200"/>
                        </a:lnSpc>
                      </a:pPr>
                      <a:r>
                        <a:rPr kumimoji="1" lang="en-US" altLang="ja-JP" sz="1000" b="1" baseline="0" dirty="0">
                          <a:solidFill>
                            <a:schemeClr val="tx1"/>
                          </a:solidFill>
                          <a:latin typeface="Meiryo UI" panose="020B0604030504040204" pitchFamily="50" charset="-128"/>
                          <a:ea typeface="Meiryo UI" panose="020B0604030504040204" pitchFamily="50" charset="-128"/>
                        </a:rPr>
                        <a:t>8</a:t>
                      </a:r>
                      <a:r>
                        <a:rPr kumimoji="1" lang="ja-JP" altLang="en-US" sz="1000" b="1" baseline="0" dirty="0">
                          <a:solidFill>
                            <a:schemeClr val="tx1"/>
                          </a:solidFill>
                          <a:latin typeface="Meiryo UI" panose="020B0604030504040204" pitchFamily="50" charset="-128"/>
                          <a:ea typeface="Meiryo UI" panose="020B0604030504040204" pitchFamily="50" charset="-128"/>
                        </a:rPr>
                        <a:t>月</a:t>
                      </a: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gridSpan="3">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lnSpc>
                          <a:spcPts val="1200"/>
                        </a:lnSpc>
                      </a:pPr>
                      <a:r>
                        <a:rPr kumimoji="1" lang="en-US" altLang="ja-JP" sz="1000" b="1" baseline="0" dirty="0">
                          <a:solidFill>
                            <a:schemeClr val="tx1"/>
                          </a:solidFill>
                          <a:latin typeface="Meiryo UI" panose="020B0604030504040204" pitchFamily="50" charset="-128"/>
                          <a:ea typeface="Meiryo UI" panose="020B0604030504040204" pitchFamily="50" charset="-128"/>
                        </a:rPr>
                        <a:t>9</a:t>
                      </a:r>
                      <a:r>
                        <a:rPr kumimoji="1" lang="ja-JP" altLang="en-US" sz="1000" b="1" baseline="0" dirty="0">
                          <a:solidFill>
                            <a:schemeClr val="tx1"/>
                          </a:solidFill>
                          <a:latin typeface="Meiryo UI" panose="020B0604030504040204" pitchFamily="50" charset="-128"/>
                          <a:ea typeface="Meiryo UI" panose="020B0604030504040204" pitchFamily="50" charset="-128"/>
                        </a:rPr>
                        <a:t>月</a:t>
                      </a: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gridSpan="3">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lnSpc>
                          <a:spcPts val="1200"/>
                        </a:lnSpc>
                      </a:pPr>
                      <a:r>
                        <a:rPr kumimoji="1" lang="en-US" altLang="ja-JP" sz="1000" b="1" baseline="0">
                          <a:solidFill>
                            <a:schemeClr val="tx1"/>
                          </a:solidFill>
                          <a:latin typeface="Meiryo UI" panose="020B0604030504040204" pitchFamily="50" charset="-128"/>
                          <a:ea typeface="Meiryo UI" panose="020B0604030504040204" pitchFamily="50" charset="-128"/>
                        </a:rPr>
                        <a:t>10</a:t>
                      </a:r>
                      <a:r>
                        <a:rPr kumimoji="1" lang="ja-JP" altLang="en-US" sz="1000" b="1" baseline="0">
                          <a:solidFill>
                            <a:schemeClr val="tx1"/>
                          </a:solidFill>
                          <a:latin typeface="Meiryo UI" panose="020B0604030504040204" pitchFamily="50" charset="-128"/>
                          <a:ea typeface="Meiryo UI" panose="020B0604030504040204" pitchFamily="50" charset="-128"/>
                        </a:rPr>
                        <a:t>月</a:t>
                      </a: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gridSpan="3">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lnSpc>
                          <a:spcPts val="1200"/>
                        </a:lnSpc>
                      </a:pPr>
                      <a:r>
                        <a:rPr kumimoji="1" lang="en-US" altLang="ja-JP" sz="1000" b="1" baseline="0" dirty="0">
                          <a:solidFill>
                            <a:schemeClr val="tx1"/>
                          </a:solidFill>
                          <a:latin typeface="Meiryo UI" panose="020B0604030504040204" pitchFamily="50" charset="-128"/>
                          <a:ea typeface="Meiryo UI" panose="020B0604030504040204" pitchFamily="50" charset="-128"/>
                        </a:rPr>
                        <a:t>11</a:t>
                      </a:r>
                      <a:r>
                        <a:rPr kumimoji="1" lang="ja-JP" altLang="en-US" sz="1000" b="1" baseline="0" dirty="0">
                          <a:solidFill>
                            <a:schemeClr val="tx1"/>
                          </a:solidFill>
                          <a:latin typeface="Meiryo UI" panose="020B0604030504040204" pitchFamily="50" charset="-128"/>
                          <a:ea typeface="Meiryo UI" panose="020B0604030504040204" pitchFamily="50" charset="-128"/>
                        </a:rPr>
                        <a:t>月</a:t>
                      </a: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gridSpan="3">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lnSpc>
                          <a:spcPts val="1200"/>
                        </a:lnSpc>
                      </a:pPr>
                      <a:r>
                        <a:rPr kumimoji="1" lang="en-US" altLang="ja-JP" sz="1000" b="1" baseline="0" dirty="0">
                          <a:solidFill>
                            <a:schemeClr val="tx1"/>
                          </a:solidFill>
                          <a:latin typeface="Meiryo UI" panose="020B0604030504040204" pitchFamily="50" charset="-128"/>
                          <a:ea typeface="Meiryo UI" panose="020B0604030504040204" pitchFamily="50" charset="-128"/>
                        </a:rPr>
                        <a:t>12</a:t>
                      </a:r>
                      <a:r>
                        <a:rPr kumimoji="1" lang="ja-JP" altLang="en-US" sz="1000" b="1" baseline="0" dirty="0">
                          <a:solidFill>
                            <a:schemeClr val="tx1"/>
                          </a:solidFill>
                          <a:latin typeface="Meiryo UI" panose="020B0604030504040204" pitchFamily="50" charset="-128"/>
                          <a:ea typeface="Meiryo UI" panose="020B0604030504040204" pitchFamily="50" charset="-128"/>
                        </a:rPr>
                        <a:t>月</a:t>
                      </a: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gridSpan="3">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lnSpc>
                          <a:spcPts val="1200"/>
                        </a:lnSpc>
                      </a:pPr>
                      <a:r>
                        <a:rPr kumimoji="1" lang="en-US" altLang="ja-JP" sz="1000" b="1" baseline="0" dirty="0">
                          <a:solidFill>
                            <a:schemeClr val="tx1"/>
                          </a:solidFill>
                          <a:latin typeface="Meiryo UI" panose="020B0604030504040204" pitchFamily="50" charset="-128"/>
                          <a:ea typeface="Meiryo UI" panose="020B0604030504040204" pitchFamily="50" charset="-128"/>
                        </a:rPr>
                        <a:t>1</a:t>
                      </a:r>
                      <a:r>
                        <a:rPr kumimoji="1" lang="ja-JP" altLang="en-US" sz="1000" b="1" baseline="0" dirty="0">
                          <a:solidFill>
                            <a:schemeClr val="tx1"/>
                          </a:solidFill>
                          <a:latin typeface="Meiryo UI" panose="020B0604030504040204" pitchFamily="50" charset="-128"/>
                          <a:ea typeface="Meiryo UI" panose="020B0604030504040204" pitchFamily="50" charset="-128"/>
                        </a:rPr>
                        <a:t>月</a:t>
                      </a: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gridSpan="3">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lnSpc>
                          <a:spcPts val="1200"/>
                        </a:lnSpc>
                      </a:pPr>
                      <a:r>
                        <a:rPr kumimoji="1" lang="en-US" altLang="ja-JP" sz="1000" b="1" baseline="0" dirty="0">
                          <a:solidFill>
                            <a:schemeClr val="tx1"/>
                          </a:solidFill>
                          <a:latin typeface="Meiryo UI" panose="020B0604030504040204" pitchFamily="50" charset="-128"/>
                          <a:ea typeface="Meiryo UI" panose="020B0604030504040204" pitchFamily="50" charset="-128"/>
                        </a:rPr>
                        <a:t>2</a:t>
                      </a:r>
                      <a:r>
                        <a:rPr kumimoji="1" lang="ja-JP" altLang="en-US" sz="1000" b="1" baseline="0" dirty="0">
                          <a:solidFill>
                            <a:schemeClr val="tx1"/>
                          </a:solidFill>
                          <a:latin typeface="Meiryo UI" panose="020B0604030504040204" pitchFamily="50" charset="-128"/>
                          <a:ea typeface="Meiryo UI" panose="020B0604030504040204" pitchFamily="50" charset="-128"/>
                        </a:rPr>
                        <a:t>月</a:t>
                      </a: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72856090"/>
                  </a:ext>
                </a:extLst>
              </a:tr>
              <a:tr h="323594">
                <a:tc vMerge="1">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800" b="0" baseline="0" dirty="0">
                          <a:solidFill>
                            <a:schemeClr val="tx1"/>
                          </a:solidFill>
                          <a:latin typeface="Meiryo UI" panose="020B0604030504040204" pitchFamily="50" charset="-128"/>
                          <a:ea typeface="Meiryo UI" panose="020B0604030504040204" pitchFamily="50" charset="-128"/>
                        </a:rPr>
                        <a:t>上旬</a:t>
                      </a:r>
                      <a:endParaRPr kumimoji="1" lang="en-US" altLang="ja-JP" sz="800" b="0" baseline="0" dirty="0">
                        <a:solidFill>
                          <a:schemeClr val="tx1"/>
                        </a:solidFill>
                        <a:latin typeface="Meiryo UI" panose="020B0604030504040204" pitchFamily="50" charset="-128"/>
                        <a:ea typeface="Meiryo UI" panose="020B0604030504040204" pitchFamily="50" charset="-128"/>
                      </a:endParaRPr>
                    </a:p>
                  </a:txBody>
                  <a:tcPr marL="0" marR="0"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baseline="0" dirty="0">
                          <a:solidFill>
                            <a:schemeClr val="tx1"/>
                          </a:solidFill>
                          <a:latin typeface="Meiryo UI" panose="020B0604030504040204" pitchFamily="50" charset="-128"/>
                          <a:ea typeface="Meiryo UI" panose="020B0604030504040204" pitchFamily="50" charset="-128"/>
                        </a:rPr>
                        <a:t>中旬</a:t>
                      </a:r>
                      <a:endParaRPr kumimoji="1" lang="en-US" altLang="ja-JP" sz="800" b="0" baseline="0" dirty="0">
                        <a:solidFill>
                          <a:schemeClr val="tx1"/>
                        </a:solidFill>
                        <a:latin typeface="Meiryo UI" panose="020B0604030504040204" pitchFamily="50" charset="-128"/>
                        <a:ea typeface="Meiryo UI" panose="020B0604030504040204" pitchFamily="50" charset="-128"/>
                      </a:endParaRPr>
                    </a:p>
                  </a:txBody>
                  <a:tcPr marL="0" marR="0"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800" b="0" baseline="0" dirty="0">
                          <a:solidFill>
                            <a:schemeClr val="tx1"/>
                          </a:solidFill>
                          <a:latin typeface="Meiryo UI" panose="020B0604030504040204" pitchFamily="50" charset="-128"/>
                          <a:ea typeface="Meiryo UI" panose="020B0604030504040204" pitchFamily="50" charset="-128"/>
                        </a:rPr>
                        <a:t>下旬</a:t>
                      </a:r>
                      <a:endParaRPr kumimoji="1" lang="en-US" altLang="ja-JP" sz="800" b="0" baseline="0" dirty="0">
                        <a:solidFill>
                          <a:schemeClr val="tx1"/>
                        </a:solidFill>
                        <a:latin typeface="Meiryo UI" panose="020B0604030504040204" pitchFamily="50" charset="-128"/>
                        <a:ea typeface="Meiryo UI" panose="020B0604030504040204" pitchFamily="50" charset="-128"/>
                      </a:endParaRPr>
                    </a:p>
                  </a:txBody>
                  <a:tcPr marL="0" marR="0"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800" b="0" baseline="0" dirty="0">
                          <a:solidFill>
                            <a:schemeClr val="tx1"/>
                          </a:solidFill>
                          <a:latin typeface="Meiryo UI" panose="020B0604030504040204" pitchFamily="50" charset="-128"/>
                          <a:ea typeface="Meiryo UI" panose="020B0604030504040204" pitchFamily="50" charset="-128"/>
                        </a:rPr>
                        <a:t>上旬</a:t>
                      </a:r>
                      <a:endParaRPr kumimoji="1" lang="en-US" altLang="ja-JP" sz="800" b="0" baseline="0" dirty="0">
                        <a:solidFill>
                          <a:schemeClr val="tx1"/>
                        </a:solidFill>
                        <a:latin typeface="Meiryo UI" panose="020B0604030504040204" pitchFamily="50" charset="-128"/>
                        <a:ea typeface="Meiryo UI" panose="020B0604030504040204" pitchFamily="50" charset="-128"/>
                      </a:endParaRPr>
                    </a:p>
                  </a:txBody>
                  <a:tcPr marL="0" marR="0"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baseline="0" dirty="0">
                          <a:solidFill>
                            <a:schemeClr val="tx1"/>
                          </a:solidFill>
                          <a:latin typeface="Meiryo UI" panose="020B0604030504040204" pitchFamily="50" charset="-128"/>
                          <a:ea typeface="Meiryo UI" panose="020B0604030504040204" pitchFamily="50" charset="-128"/>
                        </a:rPr>
                        <a:t>中旬</a:t>
                      </a:r>
                      <a:endParaRPr kumimoji="1" lang="en-US" altLang="ja-JP" sz="800" b="0" baseline="0" dirty="0">
                        <a:solidFill>
                          <a:schemeClr val="tx1"/>
                        </a:solidFill>
                        <a:latin typeface="Meiryo UI" panose="020B0604030504040204" pitchFamily="50" charset="-128"/>
                        <a:ea typeface="Meiryo UI" panose="020B0604030504040204" pitchFamily="50" charset="-128"/>
                      </a:endParaRPr>
                    </a:p>
                  </a:txBody>
                  <a:tcPr marL="0" marR="0"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800" b="0" baseline="0" dirty="0">
                          <a:solidFill>
                            <a:schemeClr val="tx1"/>
                          </a:solidFill>
                          <a:latin typeface="Meiryo UI" panose="020B0604030504040204" pitchFamily="50" charset="-128"/>
                          <a:ea typeface="Meiryo UI" panose="020B0604030504040204" pitchFamily="50" charset="-128"/>
                        </a:rPr>
                        <a:t>下旬</a:t>
                      </a:r>
                      <a:endParaRPr kumimoji="1" lang="en-US" altLang="ja-JP" sz="800" b="0" baseline="0" dirty="0">
                        <a:solidFill>
                          <a:schemeClr val="tx1"/>
                        </a:solidFill>
                        <a:latin typeface="Meiryo UI" panose="020B0604030504040204" pitchFamily="50" charset="-128"/>
                        <a:ea typeface="Meiryo UI" panose="020B0604030504040204" pitchFamily="50" charset="-128"/>
                      </a:endParaRPr>
                    </a:p>
                  </a:txBody>
                  <a:tcPr marL="0" marR="0"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800" b="0" baseline="0" dirty="0">
                          <a:solidFill>
                            <a:schemeClr val="tx1"/>
                          </a:solidFill>
                          <a:latin typeface="Meiryo UI" panose="020B0604030504040204" pitchFamily="50" charset="-128"/>
                          <a:ea typeface="Meiryo UI" panose="020B0604030504040204" pitchFamily="50" charset="-128"/>
                        </a:rPr>
                        <a:t>上旬</a:t>
                      </a:r>
                      <a:endParaRPr kumimoji="1" lang="en-US" altLang="ja-JP" sz="800" b="0" baseline="0" dirty="0">
                        <a:solidFill>
                          <a:schemeClr val="tx1"/>
                        </a:solidFill>
                        <a:latin typeface="Meiryo UI" panose="020B0604030504040204" pitchFamily="50" charset="-128"/>
                        <a:ea typeface="Meiryo UI" panose="020B0604030504040204" pitchFamily="50" charset="-128"/>
                      </a:endParaRPr>
                    </a:p>
                  </a:txBody>
                  <a:tcPr marL="0" marR="0"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baseline="0" dirty="0">
                          <a:solidFill>
                            <a:schemeClr val="tx1"/>
                          </a:solidFill>
                          <a:latin typeface="Meiryo UI" panose="020B0604030504040204" pitchFamily="50" charset="-128"/>
                          <a:ea typeface="Meiryo UI" panose="020B0604030504040204" pitchFamily="50" charset="-128"/>
                        </a:rPr>
                        <a:t>中旬</a:t>
                      </a:r>
                      <a:endParaRPr kumimoji="1" lang="en-US" altLang="ja-JP" sz="800" b="0" baseline="0" dirty="0">
                        <a:solidFill>
                          <a:schemeClr val="tx1"/>
                        </a:solidFill>
                        <a:latin typeface="Meiryo UI" panose="020B0604030504040204" pitchFamily="50" charset="-128"/>
                        <a:ea typeface="Meiryo UI" panose="020B0604030504040204" pitchFamily="50" charset="-128"/>
                      </a:endParaRPr>
                    </a:p>
                  </a:txBody>
                  <a:tcPr marL="0" marR="0"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800" b="0" baseline="0" dirty="0">
                          <a:solidFill>
                            <a:schemeClr val="tx1"/>
                          </a:solidFill>
                          <a:latin typeface="Meiryo UI" panose="020B0604030504040204" pitchFamily="50" charset="-128"/>
                          <a:ea typeface="Meiryo UI" panose="020B0604030504040204" pitchFamily="50" charset="-128"/>
                        </a:rPr>
                        <a:t>下旬</a:t>
                      </a:r>
                      <a:endParaRPr kumimoji="1" lang="en-US" altLang="ja-JP" sz="800" b="0" baseline="0" dirty="0">
                        <a:solidFill>
                          <a:schemeClr val="tx1"/>
                        </a:solidFill>
                        <a:latin typeface="Meiryo UI" panose="020B0604030504040204" pitchFamily="50" charset="-128"/>
                        <a:ea typeface="Meiryo UI" panose="020B0604030504040204" pitchFamily="50" charset="-128"/>
                      </a:endParaRPr>
                    </a:p>
                  </a:txBody>
                  <a:tcPr marL="0" marR="0"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800" b="0" baseline="0" dirty="0">
                          <a:solidFill>
                            <a:schemeClr val="tx1"/>
                          </a:solidFill>
                          <a:latin typeface="Meiryo UI" panose="020B0604030504040204" pitchFamily="50" charset="-128"/>
                          <a:ea typeface="Meiryo UI" panose="020B0604030504040204" pitchFamily="50" charset="-128"/>
                        </a:rPr>
                        <a:t>上旬</a:t>
                      </a:r>
                      <a:endParaRPr kumimoji="1" lang="en-US" altLang="ja-JP" sz="800" b="0" baseline="0" dirty="0">
                        <a:solidFill>
                          <a:schemeClr val="tx1"/>
                        </a:solidFill>
                        <a:latin typeface="Meiryo UI" panose="020B0604030504040204" pitchFamily="50" charset="-128"/>
                        <a:ea typeface="Meiryo UI" panose="020B0604030504040204" pitchFamily="50" charset="-128"/>
                      </a:endParaRPr>
                    </a:p>
                  </a:txBody>
                  <a:tcPr marL="0" marR="0"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baseline="0" dirty="0">
                          <a:solidFill>
                            <a:schemeClr val="tx1"/>
                          </a:solidFill>
                          <a:latin typeface="Meiryo UI" panose="020B0604030504040204" pitchFamily="50" charset="-128"/>
                          <a:ea typeface="Meiryo UI" panose="020B0604030504040204" pitchFamily="50" charset="-128"/>
                        </a:rPr>
                        <a:t>中旬</a:t>
                      </a:r>
                      <a:endParaRPr kumimoji="1" lang="en-US" altLang="ja-JP" sz="800" b="0" baseline="0" dirty="0">
                        <a:solidFill>
                          <a:schemeClr val="tx1"/>
                        </a:solidFill>
                        <a:latin typeface="Meiryo UI" panose="020B0604030504040204" pitchFamily="50" charset="-128"/>
                        <a:ea typeface="Meiryo UI" panose="020B0604030504040204" pitchFamily="50" charset="-128"/>
                      </a:endParaRPr>
                    </a:p>
                  </a:txBody>
                  <a:tcPr marL="0" marR="0"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800" b="0" baseline="0" dirty="0">
                          <a:solidFill>
                            <a:schemeClr val="tx1"/>
                          </a:solidFill>
                          <a:latin typeface="Meiryo UI" panose="020B0604030504040204" pitchFamily="50" charset="-128"/>
                          <a:ea typeface="Meiryo UI" panose="020B0604030504040204" pitchFamily="50" charset="-128"/>
                        </a:rPr>
                        <a:t>下旬</a:t>
                      </a:r>
                      <a:endParaRPr kumimoji="1" lang="en-US" altLang="ja-JP" sz="800" b="0" baseline="0" dirty="0">
                        <a:solidFill>
                          <a:schemeClr val="tx1"/>
                        </a:solidFill>
                        <a:latin typeface="Meiryo UI" panose="020B0604030504040204" pitchFamily="50" charset="-128"/>
                        <a:ea typeface="Meiryo UI" panose="020B0604030504040204" pitchFamily="50" charset="-128"/>
                      </a:endParaRPr>
                    </a:p>
                  </a:txBody>
                  <a:tcPr marL="0" marR="0"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800" b="0" baseline="0" dirty="0">
                          <a:solidFill>
                            <a:schemeClr val="tx1"/>
                          </a:solidFill>
                          <a:latin typeface="Meiryo UI" panose="020B0604030504040204" pitchFamily="50" charset="-128"/>
                          <a:ea typeface="Meiryo UI" panose="020B0604030504040204" pitchFamily="50" charset="-128"/>
                        </a:rPr>
                        <a:t>上旬</a:t>
                      </a:r>
                      <a:endParaRPr kumimoji="1" lang="en-US" altLang="ja-JP" sz="800" b="0" baseline="0" dirty="0">
                        <a:solidFill>
                          <a:schemeClr val="tx1"/>
                        </a:solidFill>
                        <a:latin typeface="Meiryo UI" panose="020B0604030504040204" pitchFamily="50" charset="-128"/>
                        <a:ea typeface="Meiryo UI" panose="020B0604030504040204" pitchFamily="50" charset="-128"/>
                      </a:endParaRPr>
                    </a:p>
                  </a:txBody>
                  <a:tcPr marL="0" marR="0"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baseline="0" dirty="0">
                          <a:solidFill>
                            <a:schemeClr val="tx1"/>
                          </a:solidFill>
                          <a:latin typeface="Meiryo UI" panose="020B0604030504040204" pitchFamily="50" charset="-128"/>
                          <a:ea typeface="Meiryo UI" panose="020B0604030504040204" pitchFamily="50" charset="-128"/>
                        </a:rPr>
                        <a:t>中旬</a:t>
                      </a:r>
                      <a:endParaRPr kumimoji="1" lang="en-US" altLang="ja-JP" sz="800" b="0" baseline="0" dirty="0">
                        <a:solidFill>
                          <a:schemeClr val="tx1"/>
                        </a:solidFill>
                        <a:latin typeface="Meiryo UI" panose="020B0604030504040204" pitchFamily="50" charset="-128"/>
                        <a:ea typeface="Meiryo UI" panose="020B0604030504040204" pitchFamily="50" charset="-128"/>
                      </a:endParaRPr>
                    </a:p>
                  </a:txBody>
                  <a:tcPr marL="0" marR="0"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800" b="0" baseline="0" dirty="0">
                          <a:solidFill>
                            <a:schemeClr val="tx1"/>
                          </a:solidFill>
                          <a:latin typeface="Meiryo UI" panose="020B0604030504040204" pitchFamily="50" charset="-128"/>
                          <a:ea typeface="Meiryo UI" panose="020B0604030504040204" pitchFamily="50" charset="-128"/>
                        </a:rPr>
                        <a:t>下旬</a:t>
                      </a:r>
                      <a:endParaRPr kumimoji="1" lang="en-US" altLang="ja-JP" sz="800" b="0" baseline="0" dirty="0">
                        <a:solidFill>
                          <a:schemeClr val="tx1"/>
                        </a:solidFill>
                        <a:latin typeface="Meiryo UI" panose="020B0604030504040204" pitchFamily="50" charset="-128"/>
                        <a:ea typeface="Meiryo UI" panose="020B0604030504040204" pitchFamily="50" charset="-128"/>
                      </a:endParaRPr>
                    </a:p>
                  </a:txBody>
                  <a:tcPr marL="0" marR="0"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800" b="0" baseline="0" dirty="0">
                          <a:solidFill>
                            <a:schemeClr val="tx1"/>
                          </a:solidFill>
                          <a:latin typeface="Meiryo UI" panose="020B0604030504040204" pitchFamily="50" charset="-128"/>
                          <a:ea typeface="Meiryo UI" panose="020B0604030504040204" pitchFamily="50" charset="-128"/>
                        </a:rPr>
                        <a:t>上旬</a:t>
                      </a:r>
                      <a:endParaRPr kumimoji="1" lang="en-US" altLang="ja-JP" sz="800" b="0" baseline="0" dirty="0">
                        <a:solidFill>
                          <a:schemeClr val="tx1"/>
                        </a:solidFill>
                        <a:latin typeface="Meiryo UI" panose="020B0604030504040204" pitchFamily="50" charset="-128"/>
                        <a:ea typeface="Meiryo UI" panose="020B0604030504040204" pitchFamily="50" charset="-128"/>
                      </a:endParaRPr>
                    </a:p>
                  </a:txBody>
                  <a:tcPr marL="0" marR="0"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baseline="0" dirty="0">
                          <a:solidFill>
                            <a:schemeClr val="tx1"/>
                          </a:solidFill>
                          <a:latin typeface="Meiryo UI" panose="020B0604030504040204" pitchFamily="50" charset="-128"/>
                          <a:ea typeface="Meiryo UI" panose="020B0604030504040204" pitchFamily="50" charset="-128"/>
                        </a:rPr>
                        <a:t>中旬</a:t>
                      </a:r>
                      <a:endParaRPr kumimoji="1" lang="en-US" altLang="ja-JP" sz="800" b="0" baseline="0" dirty="0">
                        <a:solidFill>
                          <a:schemeClr val="tx1"/>
                        </a:solidFill>
                        <a:latin typeface="Meiryo UI" panose="020B0604030504040204" pitchFamily="50" charset="-128"/>
                        <a:ea typeface="Meiryo UI" panose="020B0604030504040204" pitchFamily="50" charset="-128"/>
                      </a:endParaRPr>
                    </a:p>
                  </a:txBody>
                  <a:tcPr marL="0" marR="0"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800" b="0" baseline="0" dirty="0">
                          <a:solidFill>
                            <a:schemeClr val="tx1"/>
                          </a:solidFill>
                          <a:latin typeface="Meiryo UI" panose="020B0604030504040204" pitchFamily="50" charset="-128"/>
                          <a:ea typeface="Meiryo UI" panose="020B0604030504040204" pitchFamily="50" charset="-128"/>
                        </a:rPr>
                        <a:t>下旬</a:t>
                      </a:r>
                      <a:endParaRPr kumimoji="1" lang="en-US" altLang="ja-JP" sz="800" b="0" baseline="0" dirty="0">
                        <a:solidFill>
                          <a:schemeClr val="tx1"/>
                        </a:solidFill>
                        <a:latin typeface="Meiryo UI" panose="020B0604030504040204" pitchFamily="50" charset="-128"/>
                        <a:ea typeface="Meiryo UI" panose="020B0604030504040204" pitchFamily="50" charset="-128"/>
                      </a:endParaRPr>
                    </a:p>
                  </a:txBody>
                  <a:tcPr marL="0" marR="0"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800" b="0" baseline="0" dirty="0">
                          <a:solidFill>
                            <a:schemeClr val="tx1"/>
                          </a:solidFill>
                          <a:latin typeface="Meiryo UI" panose="020B0604030504040204" pitchFamily="50" charset="-128"/>
                          <a:ea typeface="Meiryo UI" panose="020B0604030504040204" pitchFamily="50" charset="-128"/>
                        </a:rPr>
                        <a:t>上旬</a:t>
                      </a:r>
                      <a:endParaRPr kumimoji="1" lang="en-US" altLang="ja-JP" sz="800" b="0" baseline="0" dirty="0">
                        <a:solidFill>
                          <a:schemeClr val="tx1"/>
                        </a:solidFill>
                        <a:latin typeface="Meiryo UI" panose="020B0604030504040204" pitchFamily="50" charset="-128"/>
                        <a:ea typeface="Meiryo UI" panose="020B0604030504040204" pitchFamily="50" charset="-128"/>
                      </a:endParaRPr>
                    </a:p>
                  </a:txBody>
                  <a:tcPr marL="0" marR="0"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baseline="0" dirty="0">
                          <a:solidFill>
                            <a:schemeClr val="tx1"/>
                          </a:solidFill>
                          <a:latin typeface="Meiryo UI" panose="020B0604030504040204" pitchFamily="50" charset="-128"/>
                          <a:ea typeface="Meiryo UI" panose="020B0604030504040204" pitchFamily="50" charset="-128"/>
                        </a:rPr>
                        <a:t>中旬</a:t>
                      </a:r>
                      <a:endParaRPr kumimoji="1" lang="en-US" altLang="ja-JP" sz="800" b="0" baseline="0" dirty="0">
                        <a:solidFill>
                          <a:schemeClr val="tx1"/>
                        </a:solidFill>
                        <a:latin typeface="Meiryo UI" panose="020B0604030504040204" pitchFamily="50" charset="-128"/>
                        <a:ea typeface="Meiryo UI" panose="020B0604030504040204" pitchFamily="50" charset="-128"/>
                      </a:endParaRPr>
                    </a:p>
                  </a:txBody>
                  <a:tcPr marL="0" marR="0"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800" b="0" baseline="0" dirty="0">
                          <a:solidFill>
                            <a:schemeClr val="tx1"/>
                          </a:solidFill>
                          <a:latin typeface="Meiryo UI" panose="020B0604030504040204" pitchFamily="50" charset="-128"/>
                          <a:ea typeface="Meiryo UI" panose="020B0604030504040204" pitchFamily="50" charset="-128"/>
                        </a:rPr>
                        <a:t>下旬</a:t>
                      </a:r>
                      <a:endParaRPr kumimoji="1" lang="en-US" altLang="ja-JP" sz="800" b="0" baseline="0" dirty="0">
                        <a:solidFill>
                          <a:schemeClr val="tx1"/>
                        </a:solidFill>
                        <a:latin typeface="Meiryo UI" panose="020B0604030504040204" pitchFamily="50" charset="-128"/>
                        <a:ea typeface="Meiryo UI" panose="020B0604030504040204" pitchFamily="50" charset="-128"/>
                      </a:endParaRPr>
                    </a:p>
                  </a:txBody>
                  <a:tcPr marL="0" marR="0"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800" b="0" baseline="0" dirty="0">
                          <a:solidFill>
                            <a:schemeClr val="tx1"/>
                          </a:solidFill>
                          <a:latin typeface="Meiryo UI" panose="020B0604030504040204" pitchFamily="50" charset="-128"/>
                          <a:ea typeface="Meiryo UI" panose="020B0604030504040204" pitchFamily="50" charset="-128"/>
                        </a:rPr>
                        <a:t>上旬</a:t>
                      </a:r>
                      <a:endParaRPr kumimoji="1" lang="en-US" altLang="ja-JP" sz="800" b="0" baseline="0" dirty="0">
                        <a:solidFill>
                          <a:schemeClr val="tx1"/>
                        </a:solidFill>
                        <a:latin typeface="Meiryo UI" panose="020B0604030504040204" pitchFamily="50" charset="-128"/>
                        <a:ea typeface="Meiryo UI" panose="020B0604030504040204" pitchFamily="50" charset="-128"/>
                      </a:endParaRPr>
                    </a:p>
                  </a:txBody>
                  <a:tcPr marL="0" marR="0"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baseline="0" dirty="0">
                          <a:solidFill>
                            <a:schemeClr val="tx1"/>
                          </a:solidFill>
                          <a:latin typeface="Meiryo UI" panose="020B0604030504040204" pitchFamily="50" charset="-128"/>
                          <a:ea typeface="Meiryo UI" panose="020B0604030504040204" pitchFamily="50" charset="-128"/>
                        </a:rPr>
                        <a:t>中旬</a:t>
                      </a:r>
                      <a:endParaRPr kumimoji="1" lang="en-US" altLang="ja-JP" sz="800" b="0" baseline="0" dirty="0">
                        <a:solidFill>
                          <a:schemeClr val="tx1"/>
                        </a:solidFill>
                        <a:latin typeface="Meiryo UI" panose="020B0604030504040204" pitchFamily="50" charset="-128"/>
                        <a:ea typeface="Meiryo UI" panose="020B0604030504040204" pitchFamily="50" charset="-128"/>
                      </a:endParaRPr>
                    </a:p>
                  </a:txBody>
                  <a:tcPr marL="0" marR="0"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800" b="0" baseline="0" dirty="0">
                          <a:solidFill>
                            <a:schemeClr val="tx1"/>
                          </a:solidFill>
                          <a:latin typeface="Meiryo UI" panose="020B0604030504040204" pitchFamily="50" charset="-128"/>
                          <a:ea typeface="Meiryo UI" panose="020B0604030504040204" pitchFamily="50" charset="-128"/>
                        </a:rPr>
                        <a:t>下旬</a:t>
                      </a:r>
                      <a:endParaRPr kumimoji="1" lang="en-US" altLang="ja-JP" sz="800" b="0" baseline="0" dirty="0">
                        <a:solidFill>
                          <a:schemeClr val="tx1"/>
                        </a:solidFill>
                        <a:latin typeface="Meiryo UI" panose="020B0604030504040204" pitchFamily="50" charset="-128"/>
                        <a:ea typeface="Meiryo UI" panose="020B0604030504040204" pitchFamily="50" charset="-128"/>
                      </a:endParaRPr>
                    </a:p>
                  </a:txBody>
                  <a:tcPr marL="0" marR="0"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61987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baseline="0" dirty="0">
                          <a:solidFill>
                            <a:schemeClr val="tx1"/>
                          </a:solidFill>
                          <a:latin typeface="Meiryo UI" panose="020B0604030504040204" pitchFamily="50" charset="-128"/>
                          <a:ea typeface="Meiryo UI" panose="020B0604030504040204" pitchFamily="50" charset="-128"/>
                        </a:rPr>
                        <a:t>勉強会</a:t>
                      </a: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90635279"/>
                  </a:ext>
                </a:extLst>
              </a:tr>
              <a:tr h="740037">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baseline="0" dirty="0">
                          <a:solidFill>
                            <a:schemeClr val="tx1"/>
                          </a:solidFill>
                          <a:latin typeface="Meiryo UI" panose="020B0604030504040204" pitchFamily="50" charset="-128"/>
                          <a:ea typeface="Meiryo UI" panose="020B0604030504040204" pitchFamily="50" charset="-128"/>
                        </a:rPr>
                        <a:t>個別相談</a:t>
                      </a: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76014887"/>
                  </a:ext>
                </a:extLst>
              </a:tr>
              <a:tr h="619873">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baseline="0" dirty="0">
                          <a:solidFill>
                            <a:schemeClr val="tx1"/>
                          </a:solidFill>
                          <a:latin typeface="Meiryo UI" panose="020B0604030504040204" pitchFamily="50" charset="-128"/>
                          <a:ea typeface="Meiryo UI" panose="020B0604030504040204" pitchFamily="50" charset="-128"/>
                        </a:rPr>
                        <a:t>広報事業への協力</a:t>
                      </a: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47082847"/>
                  </a:ext>
                </a:extLst>
              </a:tr>
              <a:tr h="619873">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baseline="0" dirty="0">
                          <a:solidFill>
                            <a:schemeClr val="tx1"/>
                          </a:solidFill>
                          <a:latin typeface="Meiryo UI" panose="020B0604030504040204" pitchFamily="50" charset="-128"/>
                          <a:ea typeface="Meiryo UI" panose="020B0604030504040204" pitchFamily="50" charset="-128"/>
                        </a:rPr>
                        <a:t>その他支援</a:t>
                      </a: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43374535"/>
                  </a:ext>
                </a:extLst>
              </a:tr>
              <a:tr h="619873">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16430981"/>
                  </a:ext>
                </a:extLst>
              </a:tr>
              <a:tr h="619873">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50479820"/>
                  </a:ext>
                </a:extLst>
              </a:tr>
              <a:tr h="61987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16053371"/>
                  </a:ext>
                </a:extLst>
              </a:tr>
            </a:tbl>
          </a:graphicData>
        </a:graphic>
      </p:graphicFrame>
      <p:graphicFrame>
        <p:nvGraphicFramePr>
          <p:cNvPr id="11" name="表 10">
            <a:extLst>
              <a:ext uri="{FF2B5EF4-FFF2-40B4-BE49-F238E27FC236}">
                <a16:creationId xmlns:a16="http://schemas.microsoft.com/office/drawing/2014/main" id="{0D4E1CA1-4BE4-DEF2-23AB-DA64521E1077}"/>
              </a:ext>
            </a:extLst>
          </p:cNvPr>
          <p:cNvGraphicFramePr>
            <a:graphicFrameLocks noGrp="1"/>
          </p:cNvGraphicFramePr>
          <p:nvPr>
            <p:extLst>
              <p:ext uri="{D42A27DB-BD31-4B8C-83A1-F6EECF244321}">
                <p14:modId xmlns:p14="http://schemas.microsoft.com/office/powerpoint/2010/main" val="595515406"/>
              </p:ext>
            </p:extLst>
          </p:nvPr>
        </p:nvGraphicFramePr>
        <p:xfrm>
          <a:off x="1827237" y="2806644"/>
          <a:ext cx="7521876" cy="1614958"/>
        </p:xfrm>
        <a:graphic>
          <a:graphicData uri="http://schemas.openxmlformats.org/drawingml/2006/table">
            <a:tbl>
              <a:tblPr firstRow="1" bandRow="1">
                <a:tableStyleId>{5C22544A-7EE6-4342-B048-85BDC9FD1C3A}</a:tableStyleId>
              </a:tblPr>
              <a:tblGrid>
                <a:gridCol w="1111451">
                  <a:extLst>
                    <a:ext uri="{9D8B030D-6E8A-4147-A177-3AD203B41FA5}">
                      <a16:colId xmlns:a16="http://schemas.microsoft.com/office/drawing/2014/main" val="1728632754"/>
                    </a:ext>
                  </a:extLst>
                </a:gridCol>
                <a:gridCol w="6410425">
                  <a:extLst>
                    <a:ext uri="{9D8B030D-6E8A-4147-A177-3AD203B41FA5}">
                      <a16:colId xmlns:a16="http://schemas.microsoft.com/office/drawing/2014/main" val="2568379508"/>
                    </a:ext>
                  </a:extLst>
                </a:gridCol>
              </a:tblGrid>
              <a:tr h="798816">
                <a:tc>
                  <a:txBody>
                    <a:bodyPr/>
                    <a:lstStyle/>
                    <a:p>
                      <a:pPr algn="ctr">
                        <a:lnSpc>
                          <a:spcPct val="150000"/>
                        </a:lnSpc>
                      </a:pPr>
                      <a:r>
                        <a:rPr kumimoji="1" lang="ja-JP" altLang="en-US" sz="1200" b="0">
                          <a:solidFill>
                            <a:schemeClr val="tx1"/>
                          </a:solidFill>
                          <a:latin typeface="Meiryo UI" panose="020B0604030504040204" pitchFamily="50" charset="-128"/>
                          <a:ea typeface="Meiryo UI" panose="020B0604030504040204" pitchFamily="50" charset="-128"/>
                        </a:rPr>
                        <a:t>記載内容</a:t>
                      </a:r>
                    </a:p>
                  </a:txBody>
                  <a:tcPr anchor="ct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accent2">
                        <a:lumMod val="20000"/>
                        <a:lumOff val="80000"/>
                      </a:schemeClr>
                    </a:solidFill>
                  </a:tcPr>
                </a:tc>
                <a:tc>
                  <a:txBody>
                    <a:bodyPr/>
                    <a:lstStyle/>
                    <a:p>
                      <a:pPr marL="171450" indent="-171450" algn="l">
                        <a:lnSpc>
                          <a:spcPct val="100000"/>
                        </a:lnSpc>
                        <a:spcAft>
                          <a:spcPts val="1200"/>
                        </a:spcAft>
                        <a:buFont typeface="Wingdings" panose="05000000000000000000" pitchFamily="2" charset="2"/>
                        <a:buChar char="Ø"/>
                      </a:pPr>
                      <a:r>
                        <a:rPr kumimoji="1" lang="ja-JP" altLang="en-US" sz="1200" b="0" dirty="0">
                          <a:solidFill>
                            <a:srgbClr val="FF0000"/>
                          </a:solidFill>
                          <a:latin typeface="Meiryo UI" panose="020B0604030504040204" pitchFamily="50" charset="-128"/>
                          <a:ea typeface="Meiryo UI" panose="020B0604030504040204" pitchFamily="50" charset="-128"/>
                        </a:rPr>
                        <a:t>「２．事業の実施内容・方法」が月別に分かるように記載ください。</a:t>
                      </a:r>
                    </a:p>
                  </a:txBody>
                  <a:tcPr anchor="ct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extLst>
                  <a:ext uri="{0D108BD9-81ED-4DB2-BD59-A6C34878D82A}">
                    <a16:rowId xmlns:a16="http://schemas.microsoft.com/office/drawing/2014/main" val="3549731739"/>
                  </a:ext>
                </a:extLst>
              </a:tr>
              <a:tr h="816142">
                <a:tc>
                  <a:txBody>
                    <a:bodyPr/>
                    <a:lstStyle/>
                    <a:p>
                      <a:pPr algn="ctr">
                        <a:lnSpc>
                          <a:spcPct val="150000"/>
                        </a:lnSpc>
                      </a:pPr>
                      <a:r>
                        <a:rPr kumimoji="1" lang="ja-JP" altLang="en-US" sz="1200" b="0">
                          <a:solidFill>
                            <a:schemeClr val="tx1"/>
                          </a:solidFill>
                          <a:latin typeface="Meiryo UI" panose="020B0604030504040204" pitchFamily="50" charset="-128"/>
                          <a:ea typeface="Meiryo UI" panose="020B0604030504040204" pitchFamily="50" charset="-128"/>
                        </a:rPr>
                        <a:t>留意点</a:t>
                      </a:r>
                    </a:p>
                  </a:txBody>
                  <a:tcPr anchor="ct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accent2">
                        <a:lumMod val="20000"/>
                        <a:lumOff val="80000"/>
                      </a:schemeClr>
                    </a:solidFill>
                  </a:tcPr>
                </a:tc>
                <a:tc>
                  <a:txBody>
                    <a:bodyPr/>
                    <a:lstStyle/>
                    <a:p>
                      <a:pPr marL="171450" indent="-171450" algn="l">
                        <a:lnSpc>
                          <a:spcPct val="100000"/>
                        </a:lnSpc>
                        <a:spcAft>
                          <a:spcPts val="1200"/>
                        </a:spcAft>
                        <a:buFont typeface="Wingdings" panose="05000000000000000000" pitchFamily="2" charset="2"/>
                        <a:buChar char="Ø"/>
                      </a:pPr>
                      <a:r>
                        <a:rPr kumimoji="1" lang="ja-JP" altLang="en-US" sz="1200" dirty="0">
                          <a:solidFill>
                            <a:srgbClr val="FF0000"/>
                          </a:solidFill>
                          <a:latin typeface="Meiryo UI" panose="020B0604030504040204" pitchFamily="50" charset="-128"/>
                          <a:ea typeface="Meiryo UI" panose="020B0604030504040204" pitchFamily="50" charset="-128"/>
                        </a:rPr>
                        <a:t>実施ステップが明確になるよう、可能な限り詳細にタスクを分解して記載してください。</a:t>
                      </a:r>
                    </a:p>
                  </a:txBody>
                  <a:tcPr anchor="ct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extLst>
                  <a:ext uri="{0D108BD9-81ED-4DB2-BD59-A6C34878D82A}">
                    <a16:rowId xmlns:a16="http://schemas.microsoft.com/office/drawing/2014/main" val="1000440506"/>
                  </a:ext>
                </a:extLst>
              </a:tr>
            </a:tbl>
          </a:graphicData>
        </a:graphic>
      </p:graphicFrame>
      <p:sp>
        <p:nvSpPr>
          <p:cNvPr id="2" name="スライド番号プレースホルダー 1">
            <a:extLst>
              <a:ext uri="{FF2B5EF4-FFF2-40B4-BE49-F238E27FC236}">
                <a16:creationId xmlns:a16="http://schemas.microsoft.com/office/drawing/2014/main" id="{3DF34CA8-5558-A993-D0BD-5CAEF565273D}"/>
              </a:ext>
            </a:extLst>
          </p:cNvPr>
          <p:cNvSpPr>
            <a:spLocks noGrp="1"/>
          </p:cNvSpPr>
          <p:nvPr>
            <p:ph type="sldNum" sz="quarter" idx="12"/>
          </p:nvPr>
        </p:nvSpPr>
        <p:spPr/>
        <p:txBody>
          <a:bodyPr/>
          <a:lstStyle/>
          <a:p>
            <a:fld id="{06C3097A-91F2-40EA-9FFC-442A109AF36D}" type="slidenum">
              <a:rPr kumimoji="1" lang="ja-JP" altLang="en-US" smtClean="0"/>
              <a:t>10</a:t>
            </a:fld>
            <a:endParaRPr kumimoji="1" lang="ja-JP" altLang="en-US"/>
          </a:p>
        </p:txBody>
      </p:sp>
    </p:spTree>
    <p:extLst>
      <p:ext uri="{BB962C8B-B14F-4D97-AF65-F5344CB8AC3E}">
        <p14:creationId xmlns:p14="http://schemas.microsoft.com/office/powerpoint/2010/main" val="14368914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17286A-53B9-3447-1DB3-699117BCBC6E}"/>
            </a:ext>
          </a:extLst>
        </p:cNvPr>
        <p:cNvGrpSpPr/>
        <p:nvPr/>
      </p:nvGrpSpPr>
      <p:grpSpPr>
        <a:xfrm>
          <a:off x="0" y="0"/>
          <a:ext cx="0" cy="0"/>
          <a:chOff x="0" y="0"/>
          <a:chExt cx="0" cy="0"/>
        </a:xfrm>
      </p:grpSpPr>
      <p:sp>
        <p:nvSpPr>
          <p:cNvPr id="12" name="字幕 2">
            <a:extLst>
              <a:ext uri="{FF2B5EF4-FFF2-40B4-BE49-F238E27FC236}">
                <a16:creationId xmlns:a16="http://schemas.microsoft.com/office/drawing/2014/main" id="{A48C83E2-A5D7-6E16-242B-E9E8454E2F69}"/>
              </a:ext>
            </a:extLst>
          </p:cNvPr>
          <p:cNvSpPr txBox="1">
            <a:spLocks/>
          </p:cNvSpPr>
          <p:nvPr/>
        </p:nvSpPr>
        <p:spPr>
          <a:xfrm>
            <a:off x="183000" y="219751"/>
            <a:ext cx="9540000" cy="36000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r>
              <a:rPr lang="en-US" altLang="ja-JP" sz="1800" dirty="0">
                <a:latin typeface="Meiryo UI" panose="020B0604030504040204" pitchFamily="50" charset="-128"/>
                <a:ea typeface="Meiryo UI" panose="020B0604030504040204" pitchFamily="50" charset="-128"/>
              </a:rPr>
              <a:t>4.</a:t>
            </a:r>
            <a:r>
              <a:rPr lang="ja-JP" altLang="en-US" sz="1800" dirty="0">
                <a:latin typeface="Meiryo UI" panose="020B0604030504040204" pitchFamily="50" charset="-128"/>
                <a:ea typeface="Meiryo UI" panose="020B0604030504040204" pitchFamily="50" charset="-128"/>
              </a:rPr>
              <a:t> 実施体制・役割分担</a:t>
            </a:r>
          </a:p>
        </p:txBody>
      </p:sp>
      <p:graphicFrame>
        <p:nvGraphicFramePr>
          <p:cNvPr id="13" name="表 12">
            <a:extLst>
              <a:ext uri="{FF2B5EF4-FFF2-40B4-BE49-F238E27FC236}">
                <a16:creationId xmlns:a16="http://schemas.microsoft.com/office/drawing/2014/main" id="{3E8AA543-5C0F-0A66-75B3-064343D57FE8}"/>
              </a:ext>
            </a:extLst>
          </p:cNvPr>
          <p:cNvGraphicFramePr>
            <a:graphicFrameLocks noGrp="1"/>
          </p:cNvGraphicFramePr>
          <p:nvPr>
            <p:extLst>
              <p:ext uri="{D42A27DB-BD31-4B8C-83A1-F6EECF244321}">
                <p14:modId xmlns:p14="http://schemas.microsoft.com/office/powerpoint/2010/main" val="1937251437"/>
              </p:ext>
            </p:extLst>
          </p:nvPr>
        </p:nvGraphicFramePr>
        <p:xfrm>
          <a:off x="1192062" y="2197792"/>
          <a:ext cx="7521876" cy="2499360"/>
        </p:xfrm>
        <a:graphic>
          <a:graphicData uri="http://schemas.openxmlformats.org/drawingml/2006/table">
            <a:tbl>
              <a:tblPr firstRow="1" bandRow="1">
                <a:tableStyleId>{5C22544A-7EE6-4342-B048-85BDC9FD1C3A}</a:tableStyleId>
              </a:tblPr>
              <a:tblGrid>
                <a:gridCol w="1111451">
                  <a:extLst>
                    <a:ext uri="{9D8B030D-6E8A-4147-A177-3AD203B41FA5}">
                      <a16:colId xmlns:a16="http://schemas.microsoft.com/office/drawing/2014/main" val="1728632754"/>
                    </a:ext>
                  </a:extLst>
                </a:gridCol>
                <a:gridCol w="6410425">
                  <a:extLst>
                    <a:ext uri="{9D8B030D-6E8A-4147-A177-3AD203B41FA5}">
                      <a16:colId xmlns:a16="http://schemas.microsoft.com/office/drawing/2014/main" val="2568379508"/>
                    </a:ext>
                  </a:extLst>
                </a:gridCol>
              </a:tblGrid>
              <a:tr h="547911">
                <a:tc>
                  <a:txBody>
                    <a:bodyPr/>
                    <a:lstStyle/>
                    <a:p>
                      <a:pPr algn="ctr">
                        <a:lnSpc>
                          <a:spcPct val="150000"/>
                        </a:lnSpc>
                      </a:pPr>
                      <a:r>
                        <a:rPr kumimoji="1" lang="ja-JP" altLang="en-US" sz="1200" b="0">
                          <a:solidFill>
                            <a:schemeClr val="tx1"/>
                          </a:solidFill>
                          <a:latin typeface="Meiryo UI" panose="020B0604030504040204" pitchFamily="50" charset="-128"/>
                          <a:ea typeface="Meiryo UI" panose="020B0604030504040204" pitchFamily="50" charset="-128"/>
                        </a:rPr>
                        <a:t>記載内容</a:t>
                      </a:r>
                    </a:p>
                  </a:txBody>
                  <a:tcPr anchor="ct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accent2">
                        <a:lumMod val="20000"/>
                        <a:lumOff val="80000"/>
                      </a:schemeClr>
                    </a:solidFill>
                  </a:tcPr>
                </a:tc>
                <a:tc>
                  <a:txBody>
                    <a:bodyPr/>
                    <a:lstStyle/>
                    <a:p>
                      <a:pPr marL="171450" indent="-171450" algn="l">
                        <a:lnSpc>
                          <a:spcPct val="100000"/>
                        </a:lnSpc>
                        <a:spcAft>
                          <a:spcPts val="1200"/>
                        </a:spcAft>
                        <a:buFont typeface="Wingdings" panose="05000000000000000000" pitchFamily="2" charset="2"/>
                        <a:buChar char="Ø"/>
                      </a:pPr>
                      <a:r>
                        <a:rPr kumimoji="1" lang="ja-JP" altLang="en-US" sz="1200" b="0">
                          <a:solidFill>
                            <a:srgbClr val="FF0000"/>
                          </a:solidFill>
                          <a:latin typeface="Meiryo UI" panose="020B0604030504040204" pitchFamily="50" charset="-128"/>
                          <a:ea typeface="Meiryo UI" panose="020B0604030504040204" pitchFamily="50" charset="-128"/>
                        </a:rPr>
                        <a:t>業務の実施体制や役割分担について、体制上の役割分担や担当者数とともに、個々の業務内容が分かるように記載してください。</a:t>
                      </a:r>
                      <a:endParaRPr kumimoji="1" lang="en-US" altLang="ja-JP" sz="1200" b="0">
                        <a:solidFill>
                          <a:srgbClr val="FF0000"/>
                        </a:solidFill>
                        <a:latin typeface="Meiryo UI" panose="020B0604030504040204" pitchFamily="50" charset="-128"/>
                        <a:ea typeface="Meiryo UI" panose="020B0604030504040204" pitchFamily="50" charset="-128"/>
                      </a:endParaRPr>
                    </a:p>
                    <a:p>
                      <a:pPr marL="171450" indent="-171450" algn="l">
                        <a:lnSpc>
                          <a:spcPct val="100000"/>
                        </a:lnSpc>
                        <a:spcAft>
                          <a:spcPts val="1200"/>
                        </a:spcAft>
                        <a:buFont typeface="Wingdings" panose="05000000000000000000" pitchFamily="2" charset="2"/>
                        <a:buChar char="Ø"/>
                      </a:pPr>
                      <a:r>
                        <a:rPr kumimoji="1" lang="ja-JP" altLang="en-US" sz="1200" b="0">
                          <a:solidFill>
                            <a:srgbClr val="FF0000"/>
                          </a:solidFill>
                          <a:latin typeface="Meiryo UI" panose="020B0604030504040204" pitchFamily="50" charset="-128"/>
                          <a:ea typeface="Meiryo UI" panose="020B0604030504040204" pitchFamily="50" charset="-128"/>
                        </a:rPr>
                        <a:t>各業務の従事者の氏名、所属、役職、業務経験、その他略歴（専門的知識その他の知見等）について記載してください。</a:t>
                      </a:r>
                    </a:p>
                  </a:txBody>
                  <a:tcPr anchor="ct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extLst>
                  <a:ext uri="{0D108BD9-81ED-4DB2-BD59-A6C34878D82A}">
                    <a16:rowId xmlns:a16="http://schemas.microsoft.com/office/drawing/2014/main" val="3549731739"/>
                  </a:ext>
                </a:extLst>
              </a:tr>
              <a:tr h="958844">
                <a:tc>
                  <a:txBody>
                    <a:bodyPr/>
                    <a:lstStyle/>
                    <a:p>
                      <a:pPr algn="ctr">
                        <a:lnSpc>
                          <a:spcPct val="150000"/>
                        </a:lnSpc>
                      </a:pPr>
                      <a:r>
                        <a:rPr kumimoji="1" lang="ja-JP" altLang="en-US" sz="1200" b="0">
                          <a:solidFill>
                            <a:schemeClr val="tx1"/>
                          </a:solidFill>
                          <a:latin typeface="Meiryo UI" panose="020B0604030504040204" pitchFamily="50" charset="-128"/>
                          <a:ea typeface="Meiryo UI" panose="020B0604030504040204" pitchFamily="50" charset="-128"/>
                        </a:rPr>
                        <a:t>留意点</a:t>
                      </a:r>
                    </a:p>
                  </a:txBody>
                  <a:tcPr anchor="ct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accent2">
                        <a:lumMod val="20000"/>
                        <a:lumOff val="80000"/>
                      </a:schemeClr>
                    </a:solidFill>
                  </a:tcPr>
                </a:tc>
                <a:tc>
                  <a:txBody>
                    <a:bodyPr/>
                    <a:lstStyle/>
                    <a:p>
                      <a:pPr marL="171450" indent="-171450" algn="l">
                        <a:lnSpc>
                          <a:spcPct val="100000"/>
                        </a:lnSpc>
                        <a:spcAft>
                          <a:spcPts val="1200"/>
                        </a:spcAft>
                        <a:buFont typeface="Wingdings" panose="05000000000000000000" pitchFamily="2" charset="2"/>
                        <a:buChar char="Ø"/>
                      </a:pPr>
                      <a:r>
                        <a:rPr kumimoji="1" lang="ja-JP" altLang="en-US" sz="1200" b="0" dirty="0">
                          <a:solidFill>
                            <a:srgbClr val="FF0000"/>
                          </a:solidFill>
                          <a:latin typeface="Meiryo UI" panose="020B0604030504040204" pitchFamily="50" charset="-128"/>
                          <a:ea typeface="Meiryo UI" panose="020B0604030504040204" pitchFamily="50" charset="-128"/>
                        </a:rPr>
                        <a:t>再委託を行う場合は、再委託先の名称、業務内容及び業務範囲を明記してください（事業全体の企画及び立案並びに根幹に関わる執行管理について、再委託をすることは不可）。また、事業者間の業務分担、連携体制を記載し、各事業者間での業務実施体制、役割分担を記載してください。</a:t>
                      </a:r>
                      <a:endParaRPr kumimoji="1" lang="en-US" altLang="ja-JP" sz="1200" b="0" dirty="0">
                        <a:solidFill>
                          <a:srgbClr val="FF0000"/>
                        </a:solidFill>
                        <a:latin typeface="Meiryo UI" panose="020B0604030504040204" pitchFamily="50" charset="-128"/>
                        <a:ea typeface="Meiryo UI" panose="020B0604030504040204" pitchFamily="50" charset="-128"/>
                      </a:endParaRPr>
                    </a:p>
                    <a:p>
                      <a:pPr marL="171450" marR="0" lvl="0" indent="-171450" algn="l" defTabSz="914400" rtl="0" eaLnBrk="1" fontAlgn="auto" latinLnBrk="0" hangingPunct="1">
                        <a:lnSpc>
                          <a:spcPct val="100000"/>
                        </a:lnSpc>
                        <a:spcBef>
                          <a:spcPts val="0"/>
                        </a:spcBef>
                        <a:spcAft>
                          <a:spcPts val="1200"/>
                        </a:spcAft>
                        <a:buClrTx/>
                        <a:buSzTx/>
                        <a:buFont typeface="Wingdings" panose="05000000000000000000" pitchFamily="2" charset="2"/>
                        <a:buChar char="Ø"/>
                        <a:tabLst/>
                        <a:defRPr/>
                      </a:pPr>
                      <a:r>
                        <a:rPr kumimoji="1" lang="ja-JP" altLang="en-US" sz="1200" b="0" dirty="0">
                          <a:solidFill>
                            <a:srgbClr val="FF0000"/>
                          </a:solidFill>
                          <a:latin typeface="Meiryo UI" panose="020B0604030504040204" pitchFamily="50" charset="-128"/>
                          <a:ea typeface="Meiryo UI" panose="020B0604030504040204" pitchFamily="50" charset="-128"/>
                        </a:rPr>
                        <a:t>事業費総額に対する再委託費の割合が</a:t>
                      </a:r>
                      <a:r>
                        <a:rPr kumimoji="1" lang="en-US" altLang="ja-JP" sz="1200" b="0" dirty="0">
                          <a:solidFill>
                            <a:srgbClr val="FF0000"/>
                          </a:solidFill>
                          <a:latin typeface="Meiryo UI" panose="020B0604030504040204" pitchFamily="50" charset="-128"/>
                          <a:ea typeface="Meiryo UI" panose="020B0604030504040204" pitchFamily="50" charset="-128"/>
                        </a:rPr>
                        <a:t>50</a:t>
                      </a:r>
                      <a:r>
                        <a:rPr kumimoji="1" lang="ja-JP" altLang="en-US" sz="1200" b="0" dirty="0">
                          <a:solidFill>
                            <a:srgbClr val="FF0000"/>
                          </a:solidFill>
                          <a:latin typeface="Meiryo UI" panose="020B0604030504040204" pitchFamily="50" charset="-128"/>
                          <a:ea typeface="Meiryo UI" panose="020B0604030504040204" pitchFamily="50" charset="-128"/>
                        </a:rPr>
                        <a:t>％を超える再委託は、別添「再委託費率が５０％を超える理由書」を作成・提出し、再委託する相当な理由が認められる場合にのみ行うことができます。</a:t>
                      </a:r>
                      <a:br>
                        <a:rPr kumimoji="1" lang="en-US" altLang="ja-JP" sz="1200" b="0" dirty="0">
                          <a:solidFill>
                            <a:srgbClr val="FF0000"/>
                          </a:solidFill>
                          <a:latin typeface="Meiryo UI" panose="020B0604030504040204" pitchFamily="50" charset="-128"/>
                          <a:ea typeface="Meiryo UI" panose="020B0604030504040204" pitchFamily="50" charset="-128"/>
                        </a:rPr>
                      </a:br>
                      <a:r>
                        <a:rPr kumimoji="1" lang="ja-JP" altLang="en-US" sz="1200" b="0" dirty="0">
                          <a:solidFill>
                            <a:srgbClr val="FF0000"/>
                          </a:solidFill>
                          <a:latin typeface="Meiryo UI" panose="020B0604030504040204" pitchFamily="50" charset="-128"/>
                          <a:ea typeface="Meiryo UI" panose="020B0604030504040204" pitchFamily="50" charset="-128"/>
                        </a:rPr>
                        <a:t>また、</a:t>
                      </a:r>
                      <a:r>
                        <a:rPr kumimoji="1" lang="ja-JP" altLang="en-US" sz="1200" dirty="0">
                          <a:solidFill>
                            <a:srgbClr val="FF0000"/>
                          </a:solidFill>
                          <a:latin typeface="Meiryo UI" panose="020B0604030504040204" pitchFamily="50" charset="-128"/>
                          <a:ea typeface="Meiryo UI" panose="020B0604030504040204" pitchFamily="50" charset="-128"/>
                        </a:rPr>
                        <a:t>グループ企業</a:t>
                      </a:r>
                      <a:r>
                        <a:rPr kumimoji="1" lang="en-US" altLang="ja-JP" sz="1200" dirty="0">
                          <a:solidFill>
                            <a:srgbClr val="FF0000"/>
                          </a:solidFill>
                          <a:latin typeface="Meiryo UI" panose="020B0604030504040204" pitchFamily="50" charset="-128"/>
                          <a:ea typeface="Meiryo UI" panose="020B0604030504040204" pitchFamily="50" charset="-128"/>
                        </a:rPr>
                        <a:t>(</a:t>
                      </a:r>
                      <a:r>
                        <a:rPr kumimoji="1" lang="ja-JP" altLang="en-US" sz="1200" dirty="0">
                          <a:solidFill>
                            <a:srgbClr val="FF0000"/>
                          </a:solidFill>
                          <a:latin typeface="Meiryo UI" panose="020B0604030504040204" pitchFamily="50" charset="-128"/>
                          <a:ea typeface="Meiryo UI" panose="020B0604030504040204" pitchFamily="50" charset="-128"/>
                        </a:rPr>
                        <a:t>補助事業事務処理マニュアル</a:t>
                      </a:r>
                      <a:r>
                        <a:rPr kumimoji="1" lang="en-US" altLang="ja-JP" sz="1200" dirty="0">
                          <a:solidFill>
                            <a:srgbClr val="FF0000"/>
                          </a:solidFill>
                          <a:latin typeface="Meiryo UI" panose="020B0604030504040204" pitchFamily="50" charset="-128"/>
                          <a:ea typeface="Meiryo UI" panose="020B0604030504040204" pitchFamily="50" charset="-128"/>
                        </a:rPr>
                        <a:t>34</a:t>
                      </a:r>
                      <a:r>
                        <a:rPr kumimoji="1" lang="ja-JP" altLang="en-US" sz="1200" dirty="0">
                          <a:solidFill>
                            <a:srgbClr val="FF0000"/>
                          </a:solidFill>
                          <a:latin typeface="Meiryo UI" panose="020B0604030504040204" pitchFamily="50" charset="-128"/>
                          <a:ea typeface="Meiryo UI" panose="020B0604030504040204" pitchFamily="50" charset="-128"/>
                        </a:rPr>
                        <a:t>ページに記載のグループ企業をいう。</a:t>
                      </a:r>
                      <a:r>
                        <a:rPr kumimoji="1" lang="en-US" altLang="ja-JP" sz="1200" dirty="0">
                          <a:solidFill>
                            <a:srgbClr val="FF0000"/>
                          </a:solidFill>
                          <a:latin typeface="Meiryo UI" panose="020B0604030504040204" pitchFamily="50" charset="-128"/>
                          <a:ea typeface="Meiryo UI" panose="020B0604030504040204" pitchFamily="50" charset="-128"/>
                        </a:rPr>
                        <a:t>)</a:t>
                      </a:r>
                      <a:r>
                        <a:rPr kumimoji="1" lang="ja-JP" altLang="en-US" sz="1200" dirty="0">
                          <a:solidFill>
                            <a:srgbClr val="FF0000"/>
                          </a:solidFill>
                          <a:latin typeface="Meiryo UI" panose="020B0604030504040204" pitchFamily="50" charset="-128"/>
                          <a:ea typeface="Meiryo UI" panose="020B0604030504040204" pitchFamily="50" charset="-128"/>
                        </a:rPr>
                        <a:t>との取引であることのみを選定理由とする再委託（再々委託及びそれ以下の委託を含む）は認められません。</a:t>
                      </a:r>
                    </a:p>
                  </a:txBody>
                  <a:tcPr anchor="ct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extLst>
                  <a:ext uri="{0D108BD9-81ED-4DB2-BD59-A6C34878D82A}">
                    <a16:rowId xmlns:a16="http://schemas.microsoft.com/office/drawing/2014/main" val="1000440506"/>
                  </a:ext>
                </a:extLst>
              </a:tr>
            </a:tbl>
          </a:graphicData>
        </a:graphic>
      </p:graphicFrame>
      <p:sp>
        <p:nvSpPr>
          <p:cNvPr id="2" name="スライド番号プレースホルダー 1">
            <a:extLst>
              <a:ext uri="{FF2B5EF4-FFF2-40B4-BE49-F238E27FC236}">
                <a16:creationId xmlns:a16="http://schemas.microsoft.com/office/drawing/2014/main" id="{925E5182-6DFF-7733-4FA2-E0326F4096D8}"/>
              </a:ext>
            </a:extLst>
          </p:cNvPr>
          <p:cNvSpPr>
            <a:spLocks noGrp="1"/>
          </p:cNvSpPr>
          <p:nvPr>
            <p:ph type="sldNum" sz="quarter" idx="12"/>
          </p:nvPr>
        </p:nvSpPr>
        <p:spPr/>
        <p:txBody>
          <a:bodyPr/>
          <a:lstStyle/>
          <a:p>
            <a:fld id="{06C3097A-91F2-40EA-9FFC-442A109AF36D}" type="slidenum">
              <a:rPr kumimoji="1" lang="ja-JP" altLang="en-US" smtClean="0"/>
              <a:t>11</a:t>
            </a:fld>
            <a:endParaRPr kumimoji="1" lang="ja-JP" altLang="en-US"/>
          </a:p>
        </p:txBody>
      </p:sp>
    </p:spTree>
    <p:extLst>
      <p:ext uri="{BB962C8B-B14F-4D97-AF65-F5344CB8AC3E}">
        <p14:creationId xmlns:p14="http://schemas.microsoft.com/office/powerpoint/2010/main" val="32565287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17286A-53B9-3447-1DB3-699117BCBC6E}"/>
            </a:ext>
          </a:extLst>
        </p:cNvPr>
        <p:cNvGrpSpPr/>
        <p:nvPr/>
      </p:nvGrpSpPr>
      <p:grpSpPr>
        <a:xfrm>
          <a:off x="0" y="0"/>
          <a:ext cx="0" cy="0"/>
          <a:chOff x="0" y="0"/>
          <a:chExt cx="0" cy="0"/>
        </a:xfrm>
      </p:grpSpPr>
      <p:sp>
        <p:nvSpPr>
          <p:cNvPr id="12" name="字幕 2">
            <a:extLst>
              <a:ext uri="{FF2B5EF4-FFF2-40B4-BE49-F238E27FC236}">
                <a16:creationId xmlns:a16="http://schemas.microsoft.com/office/drawing/2014/main" id="{A48C83E2-A5D7-6E16-242B-E9E8454E2F69}"/>
              </a:ext>
            </a:extLst>
          </p:cNvPr>
          <p:cNvSpPr txBox="1">
            <a:spLocks/>
          </p:cNvSpPr>
          <p:nvPr/>
        </p:nvSpPr>
        <p:spPr>
          <a:xfrm>
            <a:off x="183000" y="219751"/>
            <a:ext cx="9540000" cy="36000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r>
              <a:rPr lang="ja-JP" altLang="en-US" sz="1800" dirty="0">
                <a:latin typeface="Meiryo UI" panose="020B0604030504040204" pitchFamily="50" charset="-128"/>
                <a:ea typeface="Meiryo UI" panose="020B0604030504040204" pitchFamily="50" charset="-128"/>
              </a:rPr>
              <a:t>５</a:t>
            </a:r>
            <a:r>
              <a:rPr lang="en-US" altLang="ja-JP" sz="1800" dirty="0">
                <a:latin typeface="Meiryo UI" panose="020B0604030504040204" pitchFamily="50" charset="-128"/>
                <a:ea typeface="Meiryo UI" panose="020B0604030504040204" pitchFamily="50" charset="-128"/>
              </a:rPr>
              <a:t>.</a:t>
            </a:r>
            <a:r>
              <a:rPr lang="ja-JP" altLang="en-US" sz="1800" dirty="0">
                <a:latin typeface="Meiryo UI" panose="020B0604030504040204" pitchFamily="50" charset="-128"/>
                <a:ea typeface="Meiryo UI" panose="020B0604030504040204" pitchFamily="50" charset="-128"/>
              </a:rPr>
              <a:t> 伴走支援</a:t>
            </a:r>
            <a:r>
              <a:rPr lang="ja-JP" altLang="en-US" sz="1800">
                <a:latin typeface="Meiryo UI" panose="020B0604030504040204" pitchFamily="50" charset="-128"/>
                <a:ea typeface="Meiryo UI" panose="020B0604030504040204" pitchFamily="50" charset="-128"/>
              </a:rPr>
              <a:t>のキーマンのプロフィール</a:t>
            </a:r>
            <a:endParaRPr lang="ja-JP" altLang="en-US" sz="1800" dirty="0">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925E5182-6DFF-7733-4FA2-E0326F4096D8}"/>
              </a:ext>
            </a:extLst>
          </p:cNvPr>
          <p:cNvSpPr>
            <a:spLocks noGrp="1"/>
          </p:cNvSpPr>
          <p:nvPr>
            <p:ph type="sldNum" sz="quarter" idx="12"/>
          </p:nvPr>
        </p:nvSpPr>
        <p:spPr/>
        <p:txBody>
          <a:bodyPr/>
          <a:lstStyle/>
          <a:p>
            <a:fld id="{06C3097A-91F2-40EA-9FFC-442A109AF36D}" type="slidenum">
              <a:rPr kumimoji="1" lang="ja-JP" altLang="en-US" smtClean="0"/>
              <a:t>12</a:t>
            </a:fld>
            <a:endParaRPr kumimoji="1" lang="ja-JP" altLang="en-US"/>
          </a:p>
        </p:txBody>
      </p:sp>
      <p:sp>
        <p:nvSpPr>
          <p:cNvPr id="3" name="正方形/長方形 2">
            <a:extLst>
              <a:ext uri="{FF2B5EF4-FFF2-40B4-BE49-F238E27FC236}">
                <a16:creationId xmlns:a16="http://schemas.microsoft.com/office/drawing/2014/main" id="{0F19398F-E508-8CC2-0028-8F10EC46A11E}"/>
              </a:ext>
            </a:extLst>
          </p:cNvPr>
          <p:cNvSpPr/>
          <p:nvPr/>
        </p:nvSpPr>
        <p:spPr>
          <a:xfrm>
            <a:off x="450922" y="673465"/>
            <a:ext cx="4320000" cy="288000"/>
          </a:xfrm>
          <a:prstGeom prst="rect">
            <a:avLst/>
          </a:prstGeom>
          <a:solidFill>
            <a:schemeClr val="bg2"/>
          </a:solidFill>
          <a:ln>
            <a:solidFill>
              <a:schemeClr val="bg2">
                <a:lumMod val="9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latin typeface="Meiryo UI" panose="020B0604030504040204" pitchFamily="50" charset="-128"/>
                <a:ea typeface="Meiryo UI" panose="020B0604030504040204" pitchFamily="50" charset="-128"/>
              </a:rPr>
              <a:t>１．氏名</a:t>
            </a:r>
            <a:r>
              <a:rPr kumimoji="1" lang="en-US" altLang="ja-JP"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所属</a:t>
            </a:r>
            <a:r>
              <a:rPr kumimoji="1" lang="en-US" altLang="ja-JP" sz="1200" dirty="0">
                <a:solidFill>
                  <a:schemeClr val="tx1"/>
                </a:solidFill>
                <a:latin typeface="Meiryo UI" panose="020B0604030504040204" pitchFamily="50" charset="-128"/>
                <a:ea typeface="Meiryo UI" panose="020B0604030504040204" pitchFamily="50" charset="-128"/>
              </a:rPr>
              <a:t>】</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08A398C1-C77B-F64E-DE89-9B08AFEF2F97}"/>
              </a:ext>
            </a:extLst>
          </p:cNvPr>
          <p:cNvSpPr/>
          <p:nvPr/>
        </p:nvSpPr>
        <p:spPr bwMode="auto">
          <a:xfrm>
            <a:off x="450922" y="1055179"/>
            <a:ext cx="4320000" cy="2105744"/>
          </a:xfrm>
          <a:prstGeom prst="rect">
            <a:avLst/>
          </a:prstGeom>
          <a:noFill/>
          <a:ln>
            <a:solidFill>
              <a:schemeClr val="bg1">
                <a:lumMod val="85000"/>
              </a:schemeClr>
            </a:solidFill>
            <a:headEnd/>
            <a:tailEnd/>
          </a:ln>
        </p:spPr>
        <p:style>
          <a:lnRef idx="2">
            <a:schemeClr val="dk1">
              <a:shade val="50000"/>
            </a:schemeClr>
          </a:lnRef>
          <a:fillRef idx="1">
            <a:schemeClr val="dk1"/>
          </a:fillRef>
          <a:effectRef idx="0">
            <a:schemeClr val="dk1"/>
          </a:effectRef>
          <a:fontRef idx="minor">
            <a:schemeClr val="lt1"/>
          </a:fontRef>
        </p:style>
        <p:txBody>
          <a:bodyPr wrap="square" rtlCol="0" anchor="t"/>
          <a:lstStyle/>
          <a:p>
            <a:r>
              <a:rPr kumimoji="0" lang="en-US" altLang="ja-JP" sz="1200" dirty="0">
                <a:solidFill>
                  <a:srgbClr val="FF0000"/>
                </a:solidFill>
                <a:latin typeface="Meiryo UI" panose="020B0604030504040204" pitchFamily="50" charset="-128"/>
                <a:ea typeface="Meiryo UI" panose="020B0604030504040204" pitchFamily="50" charset="-128"/>
              </a:rPr>
              <a:t>【</a:t>
            </a:r>
            <a:r>
              <a:rPr kumimoji="0" lang="ja-JP" altLang="en-US" sz="1200" dirty="0">
                <a:solidFill>
                  <a:srgbClr val="FF0000"/>
                </a:solidFill>
                <a:latin typeface="Meiryo UI" panose="020B0604030504040204" pitchFamily="50" charset="-128"/>
                <a:ea typeface="Meiryo UI" panose="020B0604030504040204" pitchFamily="50" charset="-128"/>
              </a:rPr>
              <a:t>プロフィール</a:t>
            </a:r>
            <a:r>
              <a:rPr kumimoji="0" lang="en-US" altLang="ja-JP" sz="1200" dirty="0">
                <a:solidFill>
                  <a:srgbClr val="FF0000"/>
                </a:solidFill>
                <a:latin typeface="Meiryo UI" panose="020B0604030504040204" pitchFamily="50" charset="-128"/>
                <a:ea typeface="Meiryo UI" panose="020B0604030504040204" pitchFamily="50" charset="-128"/>
              </a:rPr>
              <a:t>】</a:t>
            </a:r>
            <a:endParaRPr kumimoji="0" lang="ja-JP" altLang="en-US" sz="1200" dirty="0">
              <a:solidFill>
                <a:srgbClr val="FF0000"/>
              </a:solidFill>
              <a:latin typeface="Meiryo UI" panose="020B0604030504040204" pitchFamily="50" charset="-128"/>
              <a:ea typeface="Meiryo UI" panose="020B0604030504040204" pitchFamily="50" charset="-128"/>
            </a:endParaRPr>
          </a:p>
        </p:txBody>
      </p:sp>
      <p:sp>
        <p:nvSpPr>
          <p:cNvPr id="5" name="正方形/長方形 4">
            <a:extLst>
              <a:ext uri="{FF2B5EF4-FFF2-40B4-BE49-F238E27FC236}">
                <a16:creationId xmlns:a16="http://schemas.microsoft.com/office/drawing/2014/main" id="{A355873B-40D5-C2C1-F592-D1F9683C7214}"/>
              </a:ext>
            </a:extLst>
          </p:cNvPr>
          <p:cNvSpPr/>
          <p:nvPr/>
        </p:nvSpPr>
        <p:spPr bwMode="auto">
          <a:xfrm>
            <a:off x="450922" y="3306521"/>
            <a:ext cx="4320000" cy="2105744"/>
          </a:xfrm>
          <a:prstGeom prst="rect">
            <a:avLst/>
          </a:prstGeom>
          <a:noFill/>
          <a:ln>
            <a:solidFill>
              <a:schemeClr val="bg1">
                <a:lumMod val="85000"/>
              </a:schemeClr>
            </a:solidFill>
            <a:headEnd/>
            <a:tailEnd/>
          </a:ln>
        </p:spPr>
        <p:style>
          <a:lnRef idx="2">
            <a:schemeClr val="dk1">
              <a:shade val="50000"/>
            </a:schemeClr>
          </a:lnRef>
          <a:fillRef idx="1">
            <a:schemeClr val="dk1"/>
          </a:fillRef>
          <a:effectRef idx="0">
            <a:schemeClr val="dk1"/>
          </a:effectRef>
          <a:fontRef idx="minor">
            <a:schemeClr val="lt1"/>
          </a:fontRef>
        </p:style>
        <p:txBody>
          <a:bodyPr wrap="square" rtlCol="0" anchor="t"/>
          <a:lstStyle/>
          <a:p>
            <a:r>
              <a:rPr kumimoji="0" lang="en-US" altLang="ja-JP" sz="1200" dirty="0">
                <a:solidFill>
                  <a:srgbClr val="FF0000"/>
                </a:solidFill>
                <a:latin typeface="Meiryo UI" panose="020B0604030504040204" pitchFamily="50" charset="-128"/>
                <a:ea typeface="Meiryo UI" panose="020B0604030504040204" pitchFamily="50" charset="-128"/>
              </a:rPr>
              <a:t>【</a:t>
            </a:r>
            <a:r>
              <a:rPr kumimoji="0" lang="ja-JP" altLang="en-US" sz="1200" dirty="0">
                <a:solidFill>
                  <a:srgbClr val="FF0000"/>
                </a:solidFill>
                <a:latin typeface="Meiryo UI" panose="020B0604030504040204" pitchFamily="50" charset="-128"/>
                <a:ea typeface="Meiryo UI" panose="020B0604030504040204" pitchFamily="50" charset="-128"/>
              </a:rPr>
              <a:t>専門領域と内容</a:t>
            </a:r>
            <a:r>
              <a:rPr kumimoji="0" lang="en-US" altLang="ja-JP" sz="1200" dirty="0">
                <a:solidFill>
                  <a:srgbClr val="FF0000"/>
                </a:solidFill>
                <a:latin typeface="Meiryo UI" panose="020B0604030504040204" pitchFamily="50" charset="-128"/>
                <a:ea typeface="Meiryo UI" panose="020B0604030504040204" pitchFamily="50" charset="-128"/>
              </a:rPr>
              <a:t>】</a:t>
            </a:r>
            <a:endParaRPr kumimoji="0" lang="ja-JP" altLang="en-US" sz="1200" dirty="0">
              <a:solidFill>
                <a:srgbClr val="FF0000"/>
              </a:solidFill>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B5E104BB-3336-CF33-58C5-BE77BE5912B3}"/>
              </a:ext>
            </a:extLst>
          </p:cNvPr>
          <p:cNvSpPr/>
          <p:nvPr/>
        </p:nvSpPr>
        <p:spPr bwMode="auto">
          <a:xfrm>
            <a:off x="450922" y="5562600"/>
            <a:ext cx="4320000" cy="870219"/>
          </a:xfrm>
          <a:prstGeom prst="rect">
            <a:avLst/>
          </a:prstGeom>
          <a:noFill/>
          <a:ln>
            <a:solidFill>
              <a:schemeClr val="bg1">
                <a:lumMod val="85000"/>
              </a:schemeClr>
            </a:solidFill>
            <a:headEnd/>
            <a:tailEnd/>
          </a:ln>
        </p:spPr>
        <p:style>
          <a:lnRef idx="2">
            <a:schemeClr val="dk1">
              <a:shade val="50000"/>
            </a:schemeClr>
          </a:lnRef>
          <a:fillRef idx="1">
            <a:schemeClr val="dk1"/>
          </a:fillRef>
          <a:effectRef idx="0">
            <a:schemeClr val="dk1"/>
          </a:effectRef>
          <a:fontRef idx="minor">
            <a:schemeClr val="lt1"/>
          </a:fontRef>
        </p:style>
        <p:txBody>
          <a:bodyPr wrap="square" rtlCol="0" anchor="t"/>
          <a:lstStyle/>
          <a:p>
            <a:r>
              <a:rPr lang="en-US" altLang="ja-JP" sz="1200" dirty="0">
                <a:solidFill>
                  <a:srgbClr val="FF0000"/>
                </a:solidFill>
                <a:latin typeface="Meiryo UI" panose="020B0604030504040204" pitchFamily="50" charset="-128"/>
                <a:ea typeface="Meiryo UI" panose="020B0604030504040204" pitchFamily="50" charset="-128"/>
              </a:rPr>
              <a:t>【</a:t>
            </a:r>
            <a:r>
              <a:rPr lang="ja-JP" altLang="en-US" sz="1200" dirty="0">
                <a:solidFill>
                  <a:srgbClr val="FF0000"/>
                </a:solidFill>
                <a:latin typeface="Meiryo UI" panose="020B0604030504040204" pitchFamily="50" charset="-128"/>
                <a:ea typeface="Meiryo UI" panose="020B0604030504040204" pitchFamily="50" charset="-128"/>
              </a:rPr>
              <a:t>アピールポイント</a:t>
            </a:r>
            <a:r>
              <a:rPr lang="en-US" altLang="ja-JP" sz="1200" dirty="0">
                <a:solidFill>
                  <a:srgbClr val="FF0000"/>
                </a:solidFill>
                <a:latin typeface="Meiryo UI" panose="020B0604030504040204" pitchFamily="50" charset="-128"/>
                <a:ea typeface="Meiryo UI" panose="020B0604030504040204" pitchFamily="50" charset="-128"/>
              </a:rPr>
              <a:t>】</a:t>
            </a:r>
            <a:endParaRPr kumimoji="0" lang="ja-JP" altLang="en-US" sz="1200" dirty="0">
              <a:solidFill>
                <a:srgbClr val="FF0000"/>
              </a:solidFill>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035434E0-418A-84F5-92C4-7CC21C67A2B2}"/>
              </a:ext>
            </a:extLst>
          </p:cNvPr>
          <p:cNvSpPr/>
          <p:nvPr/>
        </p:nvSpPr>
        <p:spPr>
          <a:xfrm>
            <a:off x="5135078" y="673465"/>
            <a:ext cx="4320000" cy="288000"/>
          </a:xfrm>
          <a:prstGeom prst="rect">
            <a:avLst/>
          </a:prstGeom>
          <a:solidFill>
            <a:schemeClr val="bg2"/>
          </a:solidFill>
          <a:ln>
            <a:solidFill>
              <a:schemeClr val="bg2">
                <a:lumMod val="9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latin typeface="Meiryo UI" panose="020B0604030504040204" pitchFamily="50" charset="-128"/>
                <a:ea typeface="Meiryo UI" panose="020B0604030504040204" pitchFamily="50" charset="-128"/>
              </a:rPr>
              <a:t>２．氏名</a:t>
            </a:r>
            <a:r>
              <a:rPr kumimoji="1" lang="en-US" altLang="ja-JP"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所属</a:t>
            </a:r>
            <a:r>
              <a:rPr kumimoji="1" lang="en-US" altLang="ja-JP" sz="1200" dirty="0">
                <a:solidFill>
                  <a:schemeClr val="tx1"/>
                </a:solidFill>
                <a:latin typeface="Meiryo UI" panose="020B0604030504040204" pitchFamily="50" charset="-128"/>
                <a:ea typeface="Meiryo UI" panose="020B0604030504040204" pitchFamily="50" charset="-128"/>
              </a:rPr>
              <a:t>】</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91A4FA10-3C0C-6CE8-996A-2FF4DE21007E}"/>
              </a:ext>
            </a:extLst>
          </p:cNvPr>
          <p:cNvSpPr/>
          <p:nvPr/>
        </p:nvSpPr>
        <p:spPr bwMode="auto">
          <a:xfrm>
            <a:off x="5135078" y="1055179"/>
            <a:ext cx="4320000" cy="2105744"/>
          </a:xfrm>
          <a:prstGeom prst="rect">
            <a:avLst/>
          </a:prstGeom>
          <a:noFill/>
          <a:ln>
            <a:solidFill>
              <a:schemeClr val="bg1">
                <a:lumMod val="85000"/>
              </a:schemeClr>
            </a:solidFill>
            <a:headEnd/>
            <a:tailEnd/>
          </a:ln>
        </p:spPr>
        <p:style>
          <a:lnRef idx="2">
            <a:schemeClr val="dk1">
              <a:shade val="50000"/>
            </a:schemeClr>
          </a:lnRef>
          <a:fillRef idx="1">
            <a:schemeClr val="dk1"/>
          </a:fillRef>
          <a:effectRef idx="0">
            <a:schemeClr val="dk1"/>
          </a:effectRef>
          <a:fontRef idx="minor">
            <a:schemeClr val="lt1"/>
          </a:fontRef>
        </p:style>
        <p:txBody>
          <a:bodyPr wrap="square" rtlCol="0" anchor="t"/>
          <a:lstStyle/>
          <a:p>
            <a:r>
              <a:rPr kumimoji="0" lang="en-US" altLang="ja-JP" sz="1200" dirty="0">
                <a:solidFill>
                  <a:srgbClr val="FF0000"/>
                </a:solidFill>
                <a:latin typeface="Meiryo UI" panose="020B0604030504040204" pitchFamily="50" charset="-128"/>
                <a:ea typeface="Meiryo UI" panose="020B0604030504040204" pitchFamily="50" charset="-128"/>
              </a:rPr>
              <a:t>【</a:t>
            </a:r>
            <a:r>
              <a:rPr kumimoji="0" lang="ja-JP" altLang="en-US" sz="1200" dirty="0">
                <a:solidFill>
                  <a:srgbClr val="FF0000"/>
                </a:solidFill>
                <a:latin typeface="Meiryo UI" panose="020B0604030504040204" pitchFamily="50" charset="-128"/>
                <a:ea typeface="Meiryo UI" panose="020B0604030504040204" pitchFamily="50" charset="-128"/>
              </a:rPr>
              <a:t>プロフィール</a:t>
            </a:r>
            <a:r>
              <a:rPr kumimoji="0" lang="en-US" altLang="ja-JP" sz="1200" dirty="0">
                <a:solidFill>
                  <a:srgbClr val="FF0000"/>
                </a:solidFill>
                <a:latin typeface="Meiryo UI" panose="020B0604030504040204" pitchFamily="50" charset="-128"/>
                <a:ea typeface="Meiryo UI" panose="020B0604030504040204" pitchFamily="50" charset="-128"/>
              </a:rPr>
              <a:t>】</a:t>
            </a:r>
            <a:endParaRPr kumimoji="0" lang="ja-JP" altLang="en-US" sz="1200" dirty="0">
              <a:solidFill>
                <a:srgbClr val="FF0000"/>
              </a:solidFill>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F7F0970F-FB3F-110C-2117-4F4E9941B567}"/>
              </a:ext>
            </a:extLst>
          </p:cNvPr>
          <p:cNvSpPr/>
          <p:nvPr/>
        </p:nvSpPr>
        <p:spPr bwMode="auto">
          <a:xfrm>
            <a:off x="5135078" y="3306521"/>
            <a:ext cx="4320000" cy="2105744"/>
          </a:xfrm>
          <a:prstGeom prst="rect">
            <a:avLst/>
          </a:prstGeom>
          <a:noFill/>
          <a:ln>
            <a:solidFill>
              <a:schemeClr val="bg1">
                <a:lumMod val="85000"/>
              </a:schemeClr>
            </a:solidFill>
            <a:headEnd/>
            <a:tailEnd/>
          </a:ln>
        </p:spPr>
        <p:style>
          <a:lnRef idx="2">
            <a:schemeClr val="dk1">
              <a:shade val="50000"/>
            </a:schemeClr>
          </a:lnRef>
          <a:fillRef idx="1">
            <a:schemeClr val="dk1"/>
          </a:fillRef>
          <a:effectRef idx="0">
            <a:schemeClr val="dk1"/>
          </a:effectRef>
          <a:fontRef idx="minor">
            <a:schemeClr val="lt1"/>
          </a:fontRef>
        </p:style>
        <p:txBody>
          <a:bodyPr wrap="square" rtlCol="0" anchor="t"/>
          <a:lstStyle/>
          <a:p>
            <a:r>
              <a:rPr kumimoji="0" lang="en-US" altLang="ja-JP" sz="1200" dirty="0">
                <a:solidFill>
                  <a:srgbClr val="FF0000"/>
                </a:solidFill>
                <a:latin typeface="Meiryo UI" panose="020B0604030504040204" pitchFamily="50" charset="-128"/>
                <a:ea typeface="Meiryo UI" panose="020B0604030504040204" pitchFamily="50" charset="-128"/>
              </a:rPr>
              <a:t>【</a:t>
            </a:r>
            <a:r>
              <a:rPr kumimoji="0" lang="ja-JP" altLang="en-US" sz="1200" dirty="0">
                <a:solidFill>
                  <a:srgbClr val="FF0000"/>
                </a:solidFill>
                <a:latin typeface="Meiryo UI" panose="020B0604030504040204" pitchFamily="50" charset="-128"/>
                <a:ea typeface="Meiryo UI" panose="020B0604030504040204" pitchFamily="50" charset="-128"/>
              </a:rPr>
              <a:t>専門領域と内容</a:t>
            </a:r>
            <a:r>
              <a:rPr kumimoji="0" lang="en-US" altLang="ja-JP" sz="1200" dirty="0">
                <a:solidFill>
                  <a:srgbClr val="FF0000"/>
                </a:solidFill>
                <a:latin typeface="Meiryo UI" panose="020B0604030504040204" pitchFamily="50" charset="-128"/>
                <a:ea typeface="Meiryo UI" panose="020B0604030504040204" pitchFamily="50" charset="-128"/>
              </a:rPr>
              <a:t>】</a:t>
            </a:r>
            <a:endParaRPr kumimoji="0" lang="ja-JP" altLang="en-US" sz="1200" dirty="0">
              <a:solidFill>
                <a:srgbClr val="FF0000"/>
              </a:solidFill>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4E557D92-F8C0-AC37-AF5C-D40B88CD73B7}"/>
              </a:ext>
            </a:extLst>
          </p:cNvPr>
          <p:cNvSpPr/>
          <p:nvPr/>
        </p:nvSpPr>
        <p:spPr bwMode="auto">
          <a:xfrm>
            <a:off x="5135078" y="5562600"/>
            <a:ext cx="4320000" cy="870219"/>
          </a:xfrm>
          <a:prstGeom prst="rect">
            <a:avLst/>
          </a:prstGeom>
          <a:noFill/>
          <a:ln>
            <a:solidFill>
              <a:schemeClr val="bg1">
                <a:lumMod val="85000"/>
              </a:schemeClr>
            </a:solidFill>
            <a:headEnd/>
            <a:tailEnd/>
          </a:ln>
        </p:spPr>
        <p:style>
          <a:lnRef idx="2">
            <a:schemeClr val="dk1">
              <a:shade val="50000"/>
            </a:schemeClr>
          </a:lnRef>
          <a:fillRef idx="1">
            <a:schemeClr val="dk1"/>
          </a:fillRef>
          <a:effectRef idx="0">
            <a:schemeClr val="dk1"/>
          </a:effectRef>
          <a:fontRef idx="minor">
            <a:schemeClr val="lt1"/>
          </a:fontRef>
        </p:style>
        <p:txBody>
          <a:bodyPr wrap="square" rtlCol="0" anchor="t"/>
          <a:lstStyle/>
          <a:p>
            <a:r>
              <a:rPr lang="en-US" altLang="ja-JP" sz="1200" dirty="0">
                <a:solidFill>
                  <a:srgbClr val="FF0000"/>
                </a:solidFill>
                <a:latin typeface="Meiryo UI" panose="020B0604030504040204" pitchFamily="50" charset="-128"/>
                <a:ea typeface="Meiryo UI" panose="020B0604030504040204" pitchFamily="50" charset="-128"/>
              </a:rPr>
              <a:t>【</a:t>
            </a:r>
            <a:r>
              <a:rPr lang="ja-JP" altLang="en-US" sz="1200" dirty="0">
                <a:solidFill>
                  <a:srgbClr val="FF0000"/>
                </a:solidFill>
                <a:latin typeface="Meiryo UI" panose="020B0604030504040204" pitchFamily="50" charset="-128"/>
                <a:ea typeface="Meiryo UI" panose="020B0604030504040204" pitchFamily="50" charset="-128"/>
              </a:rPr>
              <a:t>アピールポイント</a:t>
            </a:r>
            <a:r>
              <a:rPr lang="en-US" altLang="ja-JP" sz="1200" dirty="0">
                <a:solidFill>
                  <a:srgbClr val="FF0000"/>
                </a:solidFill>
                <a:latin typeface="Meiryo UI" panose="020B0604030504040204" pitchFamily="50" charset="-128"/>
                <a:ea typeface="Meiryo UI" panose="020B0604030504040204" pitchFamily="50" charset="-128"/>
              </a:rPr>
              <a:t>】</a:t>
            </a:r>
            <a:endParaRPr kumimoji="0" lang="ja-JP" altLang="en-US" sz="1200" dirty="0">
              <a:solidFill>
                <a:srgbClr val="FF0000"/>
              </a:solidFill>
              <a:latin typeface="Meiryo UI" panose="020B0604030504040204" pitchFamily="50" charset="-128"/>
              <a:ea typeface="Meiryo UI" panose="020B0604030504040204" pitchFamily="50" charset="-128"/>
            </a:endParaRPr>
          </a:p>
        </p:txBody>
      </p:sp>
      <p:graphicFrame>
        <p:nvGraphicFramePr>
          <p:cNvPr id="13" name="表 12">
            <a:extLst>
              <a:ext uri="{FF2B5EF4-FFF2-40B4-BE49-F238E27FC236}">
                <a16:creationId xmlns:a16="http://schemas.microsoft.com/office/drawing/2014/main" id="{3E8AA543-5C0F-0A66-75B3-064343D57FE8}"/>
              </a:ext>
            </a:extLst>
          </p:cNvPr>
          <p:cNvGraphicFramePr>
            <a:graphicFrameLocks noGrp="1"/>
          </p:cNvGraphicFramePr>
          <p:nvPr>
            <p:extLst>
              <p:ext uri="{D42A27DB-BD31-4B8C-83A1-F6EECF244321}">
                <p14:modId xmlns:p14="http://schemas.microsoft.com/office/powerpoint/2010/main" val="1826970830"/>
              </p:ext>
            </p:extLst>
          </p:nvPr>
        </p:nvGraphicFramePr>
        <p:xfrm>
          <a:off x="1192062" y="1735798"/>
          <a:ext cx="7521876" cy="1282065"/>
        </p:xfrm>
        <a:graphic>
          <a:graphicData uri="http://schemas.openxmlformats.org/drawingml/2006/table">
            <a:tbl>
              <a:tblPr firstRow="1" bandRow="1">
                <a:tableStyleId>{5C22544A-7EE6-4342-B048-85BDC9FD1C3A}</a:tableStyleId>
              </a:tblPr>
              <a:tblGrid>
                <a:gridCol w="1111451">
                  <a:extLst>
                    <a:ext uri="{9D8B030D-6E8A-4147-A177-3AD203B41FA5}">
                      <a16:colId xmlns:a16="http://schemas.microsoft.com/office/drawing/2014/main" val="1728632754"/>
                    </a:ext>
                  </a:extLst>
                </a:gridCol>
                <a:gridCol w="6410425">
                  <a:extLst>
                    <a:ext uri="{9D8B030D-6E8A-4147-A177-3AD203B41FA5}">
                      <a16:colId xmlns:a16="http://schemas.microsoft.com/office/drawing/2014/main" val="2568379508"/>
                    </a:ext>
                  </a:extLst>
                </a:gridCol>
              </a:tblGrid>
              <a:tr h="1282065">
                <a:tc>
                  <a:txBody>
                    <a:bodyPr/>
                    <a:lstStyle/>
                    <a:p>
                      <a:pPr algn="ctr">
                        <a:lnSpc>
                          <a:spcPct val="150000"/>
                        </a:lnSpc>
                      </a:pPr>
                      <a:r>
                        <a:rPr kumimoji="1" lang="ja-JP" altLang="en-US" sz="1200" b="0" dirty="0">
                          <a:solidFill>
                            <a:schemeClr val="tx1"/>
                          </a:solidFill>
                          <a:latin typeface="Meiryo UI" panose="020B0604030504040204" pitchFamily="50" charset="-128"/>
                          <a:ea typeface="Meiryo UI" panose="020B0604030504040204" pitchFamily="50" charset="-128"/>
                        </a:rPr>
                        <a:t>記載内容</a:t>
                      </a:r>
                    </a:p>
                  </a:txBody>
                  <a:tcPr anchor="ct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accent2">
                        <a:lumMod val="20000"/>
                        <a:lumOff val="80000"/>
                      </a:schemeClr>
                    </a:solidFill>
                  </a:tcPr>
                </a:tc>
                <a:tc>
                  <a:txBody>
                    <a:bodyPr/>
                    <a:lstStyle/>
                    <a:p>
                      <a:pPr marL="171450" indent="-171450" algn="l">
                        <a:lnSpc>
                          <a:spcPct val="100000"/>
                        </a:lnSpc>
                        <a:spcAft>
                          <a:spcPts val="1200"/>
                        </a:spcAft>
                        <a:buFont typeface="Wingdings" panose="05000000000000000000" pitchFamily="2" charset="2"/>
                        <a:buChar char="Ø"/>
                      </a:pPr>
                      <a:r>
                        <a:rPr kumimoji="1" lang="ja-JP" altLang="en-US" sz="1200" b="0" dirty="0">
                          <a:solidFill>
                            <a:srgbClr val="FF0000"/>
                          </a:solidFill>
                          <a:latin typeface="Meiryo UI" panose="020B0604030504040204" pitchFamily="50" charset="-128"/>
                          <a:ea typeface="Meiryo UI" panose="020B0604030504040204" pitchFamily="50" charset="-128"/>
                        </a:rPr>
                        <a:t>伴走支援のキーマンとなる方々のプロフィールと専門領域、アピールポイントをご記載ください。</a:t>
                      </a:r>
                      <a:endParaRPr kumimoji="1" lang="en-US" altLang="ja-JP" sz="1200" b="0" dirty="0">
                        <a:solidFill>
                          <a:srgbClr val="FF0000"/>
                        </a:solidFill>
                        <a:latin typeface="Meiryo UI" panose="020B0604030504040204" pitchFamily="50" charset="-128"/>
                        <a:ea typeface="Meiryo UI" panose="020B0604030504040204" pitchFamily="50" charset="-128"/>
                      </a:endParaRPr>
                    </a:p>
                    <a:p>
                      <a:pPr marL="171450" marR="0" lvl="0" indent="-171450" algn="l" defTabSz="914400" rtl="0" eaLnBrk="1" fontAlgn="auto" latinLnBrk="0" hangingPunct="1">
                        <a:lnSpc>
                          <a:spcPct val="100000"/>
                        </a:lnSpc>
                        <a:spcBef>
                          <a:spcPts val="0"/>
                        </a:spcBef>
                        <a:spcAft>
                          <a:spcPts val="1200"/>
                        </a:spcAft>
                        <a:buClrTx/>
                        <a:buSzTx/>
                        <a:buFont typeface="Wingdings" panose="05000000000000000000" pitchFamily="2" charset="2"/>
                        <a:buChar char="Ø"/>
                        <a:tabLst/>
                        <a:defRPr/>
                      </a:pPr>
                      <a:r>
                        <a:rPr kumimoji="1" lang="ja-JP" altLang="en-US" sz="1200" b="0" dirty="0">
                          <a:solidFill>
                            <a:srgbClr val="FF0000"/>
                          </a:solidFill>
                          <a:latin typeface="Meiryo UI" panose="020B0604030504040204" pitchFamily="50" charset="-128"/>
                          <a:ea typeface="Meiryo UI" panose="020B0604030504040204" pitchFamily="50" charset="-128"/>
                        </a:rPr>
                        <a:t>連携して支援する際は、連携先のキーマンもご記載ください。</a:t>
                      </a:r>
                      <a:endParaRPr kumimoji="1" lang="en-US" altLang="ja-JP" sz="1200" b="0" dirty="0">
                        <a:solidFill>
                          <a:srgbClr val="FF0000"/>
                        </a:solidFill>
                        <a:latin typeface="Meiryo UI" panose="020B0604030504040204" pitchFamily="50" charset="-128"/>
                        <a:ea typeface="Meiryo UI" panose="020B0604030504040204" pitchFamily="50" charset="-128"/>
                      </a:endParaRPr>
                    </a:p>
                    <a:p>
                      <a:pPr marL="171450" marR="0" lvl="0" indent="-171450" algn="l" defTabSz="914400" rtl="0" eaLnBrk="1" fontAlgn="auto" latinLnBrk="0" hangingPunct="1">
                        <a:lnSpc>
                          <a:spcPct val="100000"/>
                        </a:lnSpc>
                        <a:spcBef>
                          <a:spcPts val="0"/>
                        </a:spcBef>
                        <a:spcAft>
                          <a:spcPts val="1200"/>
                        </a:spcAft>
                        <a:buClrTx/>
                        <a:buSzTx/>
                        <a:buFont typeface="Wingdings" panose="05000000000000000000" pitchFamily="2" charset="2"/>
                        <a:buChar char="Ø"/>
                        <a:tabLst/>
                        <a:defRPr/>
                      </a:pPr>
                      <a:r>
                        <a:rPr kumimoji="1" lang="ja-JP" altLang="en-US" sz="1200" dirty="0">
                          <a:solidFill>
                            <a:srgbClr val="FF0000"/>
                          </a:solidFill>
                          <a:latin typeface="Meiryo UI" panose="020B0604030504040204" pitchFamily="50" charset="-128"/>
                          <a:ea typeface="Meiryo UI" panose="020B0604030504040204" pitchFamily="50" charset="-128"/>
                        </a:rPr>
                        <a:t>必要に応じて、</a:t>
                      </a:r>
                      <a:r>
                        <a:rPr kumimoji="1" lang="ja-JP" altLang="en-US" sz="1200" u="sng" dirty="0">
                          <a:solidFill>
                            <a:srgbClr val="FF0000"/>
                          </a:solidFill>
                          <a:latin typeface="Meiryo UI" panose="020B0604030504040204" pitchFamily="50" charset="-128"/>
                          <a:ea typeface="Meiryo UI" panose="020B0604030504040204" pitchFamily="50" charset="-128"/>
                        </a:rPr>
                        <a:t>枚数を増やして</a:t>
                      </a:r>
                      <a:r>
                        <a:rPr kumimoji="1" lang="ja-JP" altLang="en-US" sz="1200" dirty="0">
                          <a:solidFill>
                            <a:srgbClr val="FF0000"/>
                          </a:solidFill>
                          <a:latin typeface="Meiryo UI" panose="020B0604030504040204" pitchFamily="50" charset="-128"/>
                          <a:ea typeface="Meiryo UI" panose="020B0604030504040204" pitchFamily="50" charset="-128"/>
                        </a:rPr>
                        <a:t>、記載ください。</a:t>
                      </a:r>
                      <a:endParaRPr kumimoji="1" lang="en-US" altLang="ja-JP" sz="120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extLst>
                  <a:ext uri="{0D108BD9-81ED-4DB2-BD59-A6C34878D82A}">
                    <a16:rowId xmlns:a16="http://schemas.microsoft.com/office/drawing/2014/main" val="3549731739"/>
                  </a:ext>
                </a:extLst>
              </a:tr>
            </a:tbl>
          </a:graphicData>
        </a:graphic>
      </p:graphicFrame>
    </p:spTree>
    <p:extLst>
      <p:ext uri="{BB962C8B-B14F-4D97-AF65-F5344CB8AC3E}">
        <p14:creationId xmlns:p14="http://schemas.microsoft.com/office/powerpoint/2010/main" val="23541019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89941F-FDAD-03CC-32BB-1F52FA34DBD1}"/>
            </a:ext>
          </a:extLst>
        </p:cNvPr>
        <p:cNvGrpSpPr/>
        <p:nvPr/>
      </p:nvGrpSpPr>
      <p:grpSpPr>
        <a:xfrm>
          <a:off x="0" y="0"/>
          <a:ext cx="0" cy="0"/>
          <a:chOff x="0" y="0"/>
          <a:chExt cx="0" cy="0"/>
        </a:xfrm>
      </p:grpSpPr>
      <p:sp>
        <p:nvSpPr>
          <p:cNvPr id="3" name="字幕 2">
            <a:extLst>
              <a:ext uri="{FF2B5EF4-FFF2-40B4-BE49-F238E27FC236}">
                <a16:creationId xmlns:a16="http://schemas.microsoft.com/office/drawing/2014/main" id="{14919DA7-C946-C6EA-5249-1F9F2CCC22B2}"/>
              </a:ext>
            </a:extLst>
          </p:cNvPr>
          <p:cNvSpPr>
            <a:spLocks noGrp="1"/>
          </p:cNvSpPr>
          <p:nvPr>
            <p:ph type="subTitle" idx="1"/>
          </p:nvPr>
        </p:nvSpPr>
        <p:spPr>
          <a:xfrm>
            <a:off x="180000" y="540000"/>
            <a:ext cx="9540000" cy="360000"/>
          </a:xfrm>
        </p:spPr>
        <p:txBody>
          <a:bodyPr>
            <a:noAutofit/>
          </a:bodyPr>
          <a:lstStyle/>
          <a:p>
            <a:pPr algn="l"/>
            <a:r>
              <a:rPr kumimoji="1" lang="ja-JP" altLang="en-US" sz="1800">
                <a:latin typeface="游明朝" panose="02020400000000000000" pitchFamily="18" charset="-128"/>
                <a:ea typeface="游明朝" panose="02020400000000000000" pitchFamily="18" charset="-128"/>
              </a:rPr>
              <a:t>　</a:t>
            </a:r>
          </a:p>
        </p:txBody>
      </p:sp>
      <p:sp>
        <p:nvSpPr>
          <p:cNvPr id="5" name="字幕 2">
            <a:extLst>
              <a:ext uri="{FF2B5EF4-FFF2-40B4-BE49-F238E27FC236}">
                <a16:creationId xmlns:a16="http://schemas.microsoft.com/office/drawing/2014/main" id="{E56D2590-8EEC-C9C5-FA2E-F42263FD0162}"/>
              </a:ext>
            </a:extLst>
          </p:cNvPr>
          <p:cNvSpPr txBox="1">
            <a:spLocks/>
          </p:cNvSpPr>
          <p:nvPr/>
        </p:nvSpPr>
        <p:spPr>
          <a:xfrm>
            <a:off x="183000" y="219751"/>
            <a:ext cx="9540000" cy="36000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r>
              <a:rPr lang="ja-JP" altLang="en-US" sz="1800" dirty="0">
                <a:latin typeface="Meiryo UI" panose="020B0604030504040204" pitchFamily="50" charset="-128"/>
                <a:ea typeface="Meiryo UI" panose="020B0604030504040204" pitchFamily="50" charset="-128"/>
              </a:rPr>
              <a:t>６</a:t>
            </a:r>
            <a:r>
              <a:rPr lang="en-US" altLang="ja-JP" sz="1800" dirty="0">
                <a:latin typeface="Meiryo UI" panose="020B0604030504040204" pitchFamily="50" charset="-128"/>
                <a:ea typeface="Meiryo UI" panose="020B0604030504040204" pitchFamily="50" charset="-128"/>
              </a:rPr>
              <a:t>.</a:t>
            </a:r>
            <a:r>
              <a:rPr lang="ja-JP" altLang="en-US" sz="1800" dirty="0">
                <a:latin typeface="Meiryo UI" panose="020B0604030504040204" pitchFamily="50" charset="-128"/>
                <a:ea typeface="Meiryo UI" panose="020B0604030504040204" pitchFamily="50" charset="-128"/>
              </a:rPr>
              <a:t> 類似事業の実績・ノウハウ等</a:t>
            </a:r>
          </a:p>
        </p:txBody>
      </p:sp>
      <p:graphicFrame>
        <p:nvGraphicFramePr>
          <p:cNvPr id="11" name="表 10">
            <a:extLst>
              <a:ext uri="{FF2B5EF4-FFF2-40B4-BE49-F238E27FC236}">
                <a16:creationId xmlns:a16="http://schemas.microsoft.com/office/drawing/2014/main" id="{4B859F2B-6E1D-1AF9-A5A2-EA0BBC13681A}"/>
              </a:ext>
            </a:extLst>
          </p:cNvPr>
          <p:cNvGraphicFramePr>
            <a:graphicFrameLocks noGrp="1"/>
          </p:cNvGraphicFramePr>
          <p:nvPr>
            <p:extLst>
              <p:ext uri="{D42A27DB-BD31-4B8C-83A1-F6EECF244321}">
                <p14:modId xmlns:p14="http://schemas.microsoft.com/office/powerpoint/2010/main" val="1817416807"/>
              </p:ext>
            </p:extLst>
          </p:nvPr>
        </p:nvGraphicFramePr>
        <p:xfrm>
          <a:off x="1192062" y="2545080"/>
          <a:ext cx="7521876" cy="1767840"/>
        </p:xfrm>
        <a:graphic>
          <a:graphicData uri="http://schemas.openxmlformats.org/drawingml/2006/table">
            <a:tbl>
              <a:tblPr firstRow="1" bandRow="1">
                <a:tableStyleId>{5C22544A-7EE6-4342-B048-85BDC9FD1C3A}</a:tableStyleId>
              </a:tblPr>
              <a:tblGrid>
                <a:gridCol w="1111451">
                  <a:extLst>
                    <a:ext uri="{9D8B030D-6E8A-4147-A177-3AD203B41FA5}">
                      <a16:colId xmlns:a16="http://schemas.microsoft.com/office/drawing/2014/main" val="1728632754"/>
                    </a:ext>
                  </a:extLst>
                </a:gridCol>
                <a:gridCol w="6410425">
                  <a:extLst>
                    <a:ext uri="{9D8B030D-6E8A-4147-A177-3AD203B41FA5}">
                      <a16:colId xmlns:a16="http://schemas.microsoft.com/office/drawing/2014/main" val="2568379508"/>
                    </a:ext>
                  </a:extLst>
                </a:gridCol>
              </a:tblGrid>
              <a:tr h="345271">
                <a:tc>
                  <a:txBody>
                    <a:bodyPr/>
                    <a:lstStyle/>
                    <a:p>
                      <a:pPr algn="ctr">
                        <a:lnSpc>
                          <a:spcPct val="150000"/>
                        </a:lnSpc>
                      </a:pPr>
                      <a:r>
                        <a:rPr kumimoji="1" lang="ja-JP" altLang="en-US" sz="1200" b="0">
                          <a:solidFill>
                            <a:schemeClr val="tx1"/>
                          </a:solidFill>
                          <a:latin typeface="Meiryo UI" panose="020B0604030504040204" pitchFamily="50" charset="-128"/>
                          <a:ea typeface="Meiryo UI" panose="020B0604030504040204" pitchFamily="50" charset="-128"/>
                        </a:rPr>
                        <a:t>記載内容</a:t>
                      </a:r>
                    </a:p>
                  </a:txBody>
                  <a:tcPr anchor="ct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accent2">
                        <a:lumMod val="20000"/>
                        <a:lumOff val="80000"/>
                      </a:schemeClr>
                    </a:solidFill>
                  </a:tcPr>
                </a:tc>
                <a:tc>
                  <a:txBody>
                    <a:bodyPr/>
                    <a:lstStyle/>
                    <a:p>
                      <a:pPr marL="171450" indent="-171450" algn="l">
                        <a:lnSpc>
                          <a:spcPct val="100000"/>
                        </a:lnSpc>
                        <a:spcAft>
                          <a:spcPts val="1200"/>
                        </a:spcAft>
                        <a:buFont typeface="Wingdings" panose="05000000000000000000" pitchFamily="2" charset="2"/>
                        <a:buChar char="Ø"/>
                      </a:pPr>
                      <a:r>
                        <a:rPr kumimoji="1" lang="ja-JP" altLang="en-US" sz="1200" b="0">
                          <a:solidFill>
                            <a:srgbClr val="FF0000"/>
                          </a:solidFill>
                          <a:latin typeface="Meiryo UI" panose="020B0604030504040204" pitchFamily="50" charset="-128"/>
                          <a:ea typeface="Meiryo UI" panose="020B0604030504040204" pitchFamily="50" charset="-128"/>
                        </a:rPr>
                        <a:t>本事業で遂行する上で必要な専門知識・ノウハウの蓄積がわかるように、類似事業の実績について記載してください。</a:t>
                      </a:r>
                      <a:endParaRPr kumimoji="1" lang="en-US" altLang="ja-JP" sz="1200" b="0">
                        <a:solidFill>
                          <a:srgbClr val="FF0000"/>
                        </a:solidFill>
                        <a:latin typeface="Meiryo UI" panose="020B0604030504040204" pitchFamily="50" charset="-128"/>
                        <a:ea typeface="Meiryo UI" panose="020B0604030504040204" pitchFamily="50" charset="-128"/>
                      </a:endParaRPr>
                    </a:p>
                    <a:p>
                      <a:pPr marL="171450" marR="0" lvl="0" indent="-171450" algn="l" defTabSz="914400" rtl="0" eaLnBrk="1" fontAlgn="auto" latinLnBrk="0" hangingPunct="1">
                        <a:lnSpc>
                          <a:spcPct val="100000"/>
                        </a:lnSpc>
                        <a:spcBef>
                          <a:spcPts val="0"/>
                        </a:spcBef>
                        <a:spcAft>
                          <a:spcPts val="1200"/>
                        </a:spcAft>
                        <a:buClrTx/>
                        <a:buSzTx/>
                        <a:buFont typeface="Wingdings" panose="05000000000000000000" pitchFamily="2" charset="2"/>
                        <a:buChar char="Ø"/>
                        <a:tabLst/>
                        <a:defRPr/>
                      </a:pPr>
                      <a:r>
                        <a:rPr kumimoji="1" lang="ja-JP" altLang="en-US" sz="1200" b="0">
                          <a:solidFill>
                            <a:srgbClr val="FF0000"/>
                          </a:solidFill>
                          <a:latin typeface="Meiryo UI" panose="020B0604030504040204" pitchFamily="50" charset="-128"/>
                          <a:ea typeface="Meiryo UI" panose="020B0604030504040204" pitchFamily="50" charset="-128"/>
                        </a:rPr>
                        <a:t>必要に応じて、「地域の人事部」としての運営ノウハウ・サービスノウハウ等があれば記載ください。</a:t>
                      </a:r>
                      <a:endParaRPr kumimoji="1" lang="ja-JP" altLang="en-US" sz="120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extLst>
                  <a:ext uri="{0D108BD9-81ED-4DB2-BD59-A6C34878D82A}">
                    <a16:rowId xmlns:a16="http://schemas.microsoft.com/office/drawing/2014/main" val="3549731739"/>
                  </a:ext>
                </a:extLst>
              </a:tr>
              <a:tr h="424950">
                <a:tc>
                  <a:txBody>
                    <a:bodyPr/>
                    <a:lstStyle/>
                    <a:p>
                      <a:pPr algn="ctr">
                        <a:lnSpc>
                          <a:spcPct val="150000"/>
                        </a:lnSpc>
                      </a:pPr>
                      <a:r>
                        <a:rPr kumimoji="1" lang="ja-JP" altLang="en-US" sz="1200" b="0">
                          <a:solidFill>
                            <a:schemeClr val="tx1"/>
                          </a:solidFill>
                          <a:latin typeface="Meiryo UI" panose="020B0604030504040204" pitchFamily="50" charset="-128"/>
                          <a:ea typeface="Meiryo UI" panose="020B0604030504040204" pitchFamily="50" charset="-128"/>
                        </a:rPr>
                        <a:t>留意点</a:t>
                      </a:r>
                    </a:p>
                  </a:txBody>
                  <a:tcPr anchor="ct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accent2">
                        <a:lumMod val="20000"/>
                        <a:lumOff val="80000"/>
                      </a:schemeClr>
                    </a:solidFill>
                  </a:tcPr>
                </a:tc>
                <a:tc>
                  <a:txBody>
                    <a:bodyPr/>
                    <a:lstStyle/>
                    <a:p>
                      <a:pPr marL="171450" indent="-171450" algn="l">
                        <a:lnSpc>
                          <a:spcPct val="100000"/>
                        </a:lnSpc>
                        <a:spcAft>
                          <a:spcPts val="1200"/>
                        </a:spcAft>
                        <a:buFont typeface="Wingdings" panose="05000000000000000000" pitchFamily="2" charset="2"/>
                        <a:buChar char="Ø"/>
                      </a:pPr>
                      <a:r>
                        <a:rPr kumimoji="1" lang="ja-JP" altLang="en-US" sz="1200" b="0" dirty="0">
                          <a:solidFill>
                            <a:srgbClr val="FF0000"/>
                          </a:solidFill>
                          <a:latin typeface="Meiryo UI" panose="020B0604030504040204" pitchFamily="50" charset="-128"/>
                          <a:ea typeface="Meiryo UI" panose="020B0604030504040204" pitchFamily="50" charset="-128"/>
                        </a:rPr>
                        <a:t>類似事業の記載にあたっては、実施年度、発注者等（自主事業の場合はその旨）、事業名、事業概要を記載ください。</a:t>
                      </a:r>
                      <a:endParaRPr kumimoji="1" lang="en-US" altLang="ja-JP" sz="1200" b="0" dirty="0">
                        <a:solidFill>
                          <a:srgbClr val="FF0000"/>
                        </a:solidFill>
                        <a:latin typeface="Meiryo UI" panose="020B0604030504040204" pitchFamily="50" charset="-128"/>
                        <a:ea typeface="Meiryo UI" panose="020B0604030504040204" pitchFamily="50" charset="-128"/>
                      </a:endParaRPr>
                    </a:p>
                    <a:p>
                      <a:pPr marL="171450" indent="-171450" algn="l">
                        <a:lnSpc>
                          <a:spcPct val="100000"/>
                        </a:lnSpc>
                        <a:spcAft>
                          <a:spcPts val="1200"/>
                        </a:spcAft>
                        <a:buFont typeface="Wingdings" panose="05000000000000000000" pitchFamily="2" charset="2"/>
                        <a:buChar char="Ø"/>
                      </a:pPr>
                      <a:r>
                        <a:rPr kumimoji="1" lang="ja-JP" altLang="en-US" sz="1200" b="0" dirty="0">
                          <a:solidFill>
                            <a:srgbClr val="FF0000"/>
                          </a:solidFill>
                          <a:latin typeface="Meiryo UI" panose="020B0604030504040204" pitchFamily="50" charset="-128"/>
                          <a:ea typeface="Meiryo UI" panose="020B0604030504040204" pitchFamily="50" charset="-128"/>
                        </a:rPr>
                        <a:t>「地域の人事部」としての運営ノウハウ・サービスノウハウについては、サービス名称や参考となる</a:t>
                      </a:r>
                      <a:r>
                        <a:rPr kumimoji="1" lang="en-US" altLang="ja-JP" sz="1200" b="0" dirty="0">
                          <a:solidFill>
                            <a:srgbClr val="FF0000"/>
                          </a:solidFill>
                          <a:latin typeface="Meiryo UI" panose="020B0604030504040204" pitchFamily="50" charset="-128"/>
                          <a:ea typeface="Meiryo UI" panose="020B0604030504040204" pitchFamily="50" charset="-128"/>
                        </a:rPr>
                        <a:t>URL</a:t>
                      </a:r>
                      <a:r>
                        <a:rPr kumimoji="1" lang="ja-JP" altLang="en-US" sz="1200" b="0" dirty="0">
                          <a:solidFill>
                            <a:srgbClr val="FF0000"/>
                          </a:solidFill>
                          <a:latin typeface="Meiryo UI" panose="020B0604030504040204" pitchFamily="50" charset="-128"/>
                          <a:ea typeface="Meiryo UI" panose="020B0604030504040204" pitchFamily="50" charset="-128"/>
                        </a:rPr>
                        <a:t>リンク等を記載ください。</a:t>
                      </a:r>
                      <a:endParaRPr kumimoji="1" lang="en-US" altLang="ja-JP" sz="1200" b="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extLst>
                  <a:ext uri="{0D108BD9-81ED-4DB2-BD59-A6C34878D82A}">
                    <a16:rowId xmlns:a16="http://schemas.microsoft.com/office/drawing/2014/main" val="1000440506"/>
                  </a:ext>
                </a:extLst>
              </a:tr>
            </a:tbl>
          </a:graphicData>
        </a:graphic>
      </p:graphicFrame>
      <p:sp>
        <p:nvSpPr>
          <p:cNvPr id="2" name="スライド番号プレースホルダー 1">
            <a:extLst>
              <a:ext uri="{FF2B5EF4-FFF2-40B4-BE49-F238E27FC236}">
                <a16:creationId xmlns:a16="http://schemas.microsoft.com/office/drawing/2014/main" id="{57A9DFE4-1E51-8B33-EA3E-59E35D0D76E8}"/>
              </a:ext>
            </a:extLst>
          </p:cNvPr>
          <p:cNvSpPr>
            <a:spLocks noGrp="1"/>
          </p:cNvSpPr>
          <p:nvPr>
            <p:ph type="sldNum" sz="quarter" idx="12"/>
          </p:nvPr>
        </p:nvSpPr>
        <p:spPr/>
        <p:txBody>
          <a:bodyPr/>
          <a:lstStyle/>
          <a:p>
            <a:fld id="{06C3097A-91F2-40EA-9FFC-442A109AF36D}" type="slidenum">
              <a:rPr kumimoji="1" lang="ja-JP" altLang="en-US" smtClean="0"/>
              <a:t>13</a:t>
            </a:fld>
            <a:endParaRPr kumimoji="1" lang="ja-JP" altLang="en-US"/>
          </a:p>
        </p:txBody>
      </p:sp>
    </p:spTree>
    <p:extLst>
      <p:ext uri="{BB962C8B-B14F-4D97-AF65-F5344CB8AC3E}">
        <p14:creationId xmlns:p14="http://schemas.microsoft.com/office/powerpoint/2010/main" val="13267134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B0EE5E-3091-F847-0EEF-935AEDD2D27D}"/>
            </a:ext>
          </a:extLst>
        </p:cNvPr>
        <p:cNvGrpSpPr/>
        <p:nvPr/>
      </p:nvGrpSpPr>
      <p:grpSpPr>
        <a:xfrm>
          <a:off x="0" y="0"/>
          <a:ext cx="0" cy="0"/>
          <a:chOff x="0" y="0"/>
          <a:chExt cx="0" cy="0"/>
        </a:xfrm>
      </p:grpSpPr>
      <p:graphicFrame>
        <p:nvGraphicFramePr>
          <p:cNvPr id="5" name="表 4">
            <a:extLst>
              <a:ext uri="{FF2B5EF4-FFF2-40B4-BE49-F238E27FC236}">
                <a16:creationId xmlns:a16="http://schemas.microsoft.com/office/drawing/2014/main" id="{5AE5312A-9200-E114-550C-90B1482EE052}"/>
              </a:ext>
            </a:extLst>
          </p:cNvPr>
          <p:cNvGraphicFramePr>
            <a:graphicFrameLocks noGrp="1"/>
          </p:cNvGraphicFramePr>
          <p:nvPr>
            <p:extLst>
              <p:ext uri="{D42A27DB-BD31-4B8C-83A1-F6EECF244321}">
                <p14:modId xmlns:p14="http://schemas.microsoft.com/office/powerpoint/2010/main" val="2557208631"/>
              </p:ext>
            </p:extLst>
          </p:nvPr>
        </p:nvGraphicFramePr>
        <p:xfrm>
          <a:off x="633000" y="1154676"/>
          <a:ext cx="8640000" cy="5063243"/>
        </p:xfrm>
        <a:graphic>
          <a:graphicData uri="http://schemas.openxmlformats.org/drawingml/2006/table">
            <a:tbl>
              <a:tblPr firstRow="1" firstCol="1" bandRow="1"/>
              <a:tblGrid>
                <a:gridCol w="8640000">
                  <a:extLst>
                    <a:ext uri="{9D8B030D-6E8A-4147-A177-3AD203B41FA5}">
                      <a16:colId xmlns:a16="http://schemas.microsoft.com/office/drawing/2014/main" val="2108595184"/>
                    </a:ext>
                  </a:extLst>
                </a:gridCol>
              </a:tblGrid>
              <a:tr h="310373">
                <a:tc>
                  <a:txBody>
                    <a:bodyPr/>
                    <a:lstStyle/>
                    <a:p>
                      <a:pPr marL="1816100" indent="-1816100" algn="ctr">
                        <a:buNone/>
                      </a:pPr>
                      <a:r>
                        <a:rPr lang="ja-JP" altLang="en-US" sz="1200" kern="10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支出計画</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0942" marR="30942" marT="0" marB="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2"/>
                    </a:solidFill>
                  </a:tcPr>
                </a:tc>
                <a:extLst>
                  <a:ext uri="{0D108BD9-81ED-4DB2-BD59-A6C34878D82A}">
                    <a16:rowId xmlns:a16="http://schemas.microsoft.com/office/drawing/2014/main" val="47527507"/>
                  </a:ext>
                </a:extLst>
              </a:tr>
              <a:tr h="1000604">
                <a:tc>
                  <a:txBody>
                    <a:bodyPr/>
                    <a:lstStyle/>
                    <a:p>
                      <a:pPr algn="just">
                        <a:buNone/>
                      </a:pPr>
                      <a:r>
                        <a:rPr lang="ja-JP" sz="1200" kern="10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Ⅰ　人件費　</a:t>
                      </a:r>
                      <a:endParaRPr lang="en-US" altLang="ja-JP" sz="1200" kern="10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endParaRPr>
                    </a:p>
                    <a:p>
                      <a:pPr algn="just">
                        <a:buNone/>
                      </a:pPr>
                      <a:endParaRPr lang="en-US" altLang="ja-JP" sz="1200" kern="10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endParaRPr>
                    </a:p>
                    <a:p>
                      <a:pPr algn="just">
                        <a:buNone/>
                      </a:pPr>
                      <a:endParaRPr lang="en-US" altLang="ja-JP" sz="1200" kern="10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endParaRPr>
                    </a:p>
                    <a:p>
                      <a:pPr algn="just">
                        <a:buNone/>
                      </a:pP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0942" marR="30942" marT="0" marB="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noFill/>
                  </a:tcPr>
                </a:tc>
                <a:extLst>
                  <a:ext uri="{0D108BD9-81ED-4DB2-BD59-A6C34878D82A}">
                    <a16:rowId xmlns:a16="http://schemas.microsoft.com/office/drawing/2014/main" val="3427324739"/>
                  </a:ext>
                </a:extLst>
              </a:tr>
              <a:tr h="2251360">
                <a:tc>
                  <a:txBody>
                    <a:bodyPr/>
                    <a:lstStyle/>
                    <a:p>
                      <a:pPr algn="just">
                        <a:buNone/>
                      </a:pPr>
                      <a:r>
                        <a:rPr lang="zh-TW" sz="1200" kern="10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Ⅱ　事業費</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p>
                      <a:pPr indent="419100" algn="just">
                        <a:buNone/>
                      </a:pPr>
                      <a:r>
                        <a:rPr lang="zh-TW" sz="1200" kern="10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①旅費　　　　　　 　　　　　　　</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p>
                      <a:pPr indent="419100" algn="just">
                        <a:buNone/>
                      </a:pPr>
                      <a:r>
                        <a:rPr lang="zh-TW" sz="1200" kern="10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②会場費　　　　　 　　　　　　　</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p>
                      <a:pPr indent="419100" algn="just">
                        <a:buNone/>
                      </a:pPr>
                      <a:r>
                        <a:rPr lang="ja-JP" sz="1200" kern="10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③謝金</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p>
                      <a:pPr indent="419100" algn="just">
                        <a:buNone/>
                      </a:pPr>
                      <a:r>
                        <a:rPr lang="ja-JP" sz="1200" kern="10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④印刷製本費・広報費</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p>
                      <a:pPr indent="419100" algn="just">
                        <a:buNone/>
                      </a:pPr>
                      <a:r>
                        <a:rPr lang="ja-JP" sz="1200" kern="10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⑤補助職員人件費</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p>
                      <a:pPr indent="419100" algn="just">
                        <a:buNone/>
                      </a:pPr>
                      <a:r>
                        <a:rPr lang="ja-JP" sz="1200" kern="10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⑥借料及び損料</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p>
                      <a:pPr indent="419100" algn="just">
                        <a:buNone/>
                      </a:pPr>
                      <a:r>
                        <a:rPr lang="ja-JP" sz="1200" kern="10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⑦消耗品費</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p>
                      <a:pPr indent="419100" algn="just">
                        <a:buNone/>
                      </a:pPr>
                      <a:r>
                        <a:rPr lang="ja-JP" sz="1200" kern="10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⑧その他諸経費</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0942" marR="30942" marT="0" marB="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noFill/>
                  </a:tcPr>
                </a:tc>
                <a:extLst>
                  <a:ext uri="{0D108BD9-81ED-4DB2-BD59-A6C34878D82A}">
                    <a16:rowId xmlns:a16="http://schemas.microsoft.com/office/drawing/2014/main" val="740282272"/>
                  </a:ext>
                </a:extLst>
              </a:tr>
              <a:tr h="250151">
                <a:tc>
                  <a:txBody>
                    <a:bodyPr/>
                    <a:lstStyle/>
                    <a:p>
                      <a:pPr algn="just">
                        <a:buNone/>
                      </a:pPr>
                      <a:r>
                        <a:rPr lang="ja-JP" sz="1200" kern="10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Ⅲ　再委託・外注費</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0942" marR="30942" marT="0" marB="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noFill/>
                  </a:tcPr>
                </a:tc>
                <a:extLst>
                  <a:ext uri="{0D108BD9-81ED-4DB2-BD59-A6C34878D82A}">
                    <a16:rowId xmlns:a16="http://schemas.microsoft.com/office/drawing/2014/main" val="478182127"/>
                  </a:ext>
                </a:extLst>
              </a:tr>
              <a:tr h="250151">
                <a:tc>
                  <a:txBody>
                    <a:bodyPr/>
                    <a:lstStyle/>
                    <a:p>
                      <a:pPr algn="just">
                        <a:buNone/>
                      </a:pPr>
                      <a:r>
                        <a:rPr lang="ja-JP" sz="1200" kern="10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Ⅳ　一般管理費</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0942" marR="30942" marT="0" marB="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noFill/>
                  </a:tcPr>
                </a:tc>
                <a:extLst>
                  <a:ext uri="{0D108BD9-81ED-4DB2-BD59-A6C34878D82A}">
                    <a16:rowId xmlns:a16="http://schemas.microsoft.com/office/drawing/2014/main" val="1639386320"/>
                  </a:ext>
                </a:extLst>
              </a:tr>
              <a:tr h="250151">
                <a:tc>
                  <a:txBody>
                    <a:bodyPr/>
                    <a:lstStyle/>
                    <a:p>
                      <a:pPr algn="just">
                        <a:buNone/>
                      </a:pPr>
                      <a:r>
                        <a:rPr lang="ja-JP" sz="1200" kern="10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小計</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0942" marR="30942" marT="0" marB="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noFill/>
                  </a:tcPr>
                </a:tc>
                <a:extLst>
                  <a:ext uri="{0D108BD9-81ED-4DB2-BD59-A6C34878D82A}">
                    <a16:rowId xmlns:a16="http://schemas.microsoft.com/office/drawing/2014/main" val="3634408476"/>
                  </a:ext>
                </a:extLst>
              </a:tr>
              <a:tr h="250151">
                <a:tc>
                  <a:txBody>
                    <a:bodyPr/>
                    <a:lstStyle/>
                    <a:p>
                      <a:pPr algn="just">
                        <a:buNone/>
                      </a:pPr>
                      <a:r>
                        <a:rPr lang="ja-JP" sz="1200" kern="10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Ⅴ　消費税及び地方消費税</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0942" marR="30942" marT="0" marB="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noFill/>
                  </a:tcPr>
                </a:tc>
                <a:extLst>
                  <a:ext uri="{0D108BD9-81ED-4DB2-BD59-A6C34878D82A}">
                    <a16:rowId xmlns:a16="http://schemas.microsoft.com/office/drawing/2014/main" val="3873011478"/>
                  </a:ext>
                </a:extLst>
              </a:tr>
              <a:tr h="500302">
                <a:tc>
                  <a:txBody>
                    <a:bodyPr/>
                    <a:lstStyle/>
                    <a:p>
                      <a:pPr algn="just">
                        <a:buNone/>
                      </a:pPr>
                      <a:r>
                        <a:rPr lang="zh-TW" sz="12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総額　　　　　　　　　　　　　　　千円</a:t>
                      </a: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just">
                        <a:buNone/>
                      </a:pPr>
                      <a:r>
                        <a:rPr lang="zh-TW" sz="12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　</a:t>
                      </a:r>
                      <a:r>
                        <a:rPr lang="ja-JP" sz="12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※必要に応じ、参考資料を添付してください。</a:t>
                      </a: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30942" marR="30942" marT="0" marB="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noFill/>
                  </a:tcPr>
                </a:tc>
                <a:extLst>
                  <a:ext uri="{0D108BD9-81ED-4DB2-BD59-A6C34878D82A}">
                    <a16:rowId xmlns:a16="http://schemas.microsoft.com/office/drawing/2014/main" val="1889222479"/>
                  </a:ext>
                </a:extLst>
              </a:tr>
            </a:tbl>
          </a:graphicData>
        </a:graphic>
      </p:graphicFrame>
      <p:sp>
        <p:nvSpPr>
          <p:cNvPr id="10" name="字幕 2">
            <a:extLst>
              <a:ext uri="{FF2B5EF4-FFF2-40B4-BE49-F238E27FC236}">
                <a16:creationId xmlns:a16="http://schemas.microsoft.com/office/drawing/2014/main" id="{427E6773-0E1A-6E35-646F-FC15B42B2D64}"/>
              </a:ext>
            </a:extLst>
          </p:cNvPr>
          <p:cNvSpPr txBox="1">
            <a:spLocks/>
          </p:cNvSpPr>
          <p:nvPr/>
        </p:nvSpPr>
        <p:spPr>
          <a:xfrm>
            <a:off x="183000" y="219751"/>
            <a:ext cx="9540000" cy="36000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r>
              <a:rPr lang="ja-JP" altLang="en-US" sz="1800" dirty="0">
                <a:latin typeface="Meiryo UI" panose="020B0604030504040204" pitchFamily="50" charset="-128"/>
                <a:ea typeface="Meiryo UI" panose="020B0604030504040204" pitchFamily="50" charset="-128"/>
              </a:rPr>
              <a:t>７</a:t>
            </a:r>
            <a:r>
              <a:rPr lang="en-US" altLang="ja-JP" sz="1800" dirty="0">
                <a:latin typeface="Meiryo UI" panose="020B0604030504040204" pitchFamily="50" charset="-128"/>
                <a:ea typeface="Meiryo UI" panose="020B0604030504040204" pitchFamily="50" charset="-128"/>
              </a:rPr>
              <a:t>.</a:t>
            </a:r>
            <a:r>
              <a:rPr lang="ja-JP" altLang="en-US" sz="1800" dirty="0">
                <a:latin typeface="Meiryo UI" panose="020B0604030504040204" pitchFamily="50" charset="-128"/>
                <a:ea typeface="Meiryo UI" panose="020B0604030504040204" pitchFamily="50" charset="-128"/>
              </a:rPr>
              <a:t> 支出計画</a:t>
            </a:r>
            <a:endParaRPr lang="en-US" altLang="ja-JP" sz="1800" dirty="0">
              <a:latin typeface="Meiryo UI" panose="020B0604030504040204" pitchFamily="50" charset="-128"/>
              <a:ea typeface="Meiryo UI" panose="020B0604030504040204" pitchFamily="50" charset="-128"/>
            </a:endParaRPr>
          </a:p>
        </p:txBody>
      </p:sp>
      <p:graphicFrame>
        <p:nvGraphicFramePr>
          <p:cNvPr id="11" name="表 10">
            <a:extLst>
              <a:ext uri="{FF2B5EF4-FFF2-40B4-BE49-F238E27FC236}">
                <a16:creationId xmlns:a16="http://schemas.microsoft.com/office/drawing/2014/main" id="{1F01B300-2D6A-7A10-0F9A-B832F0B6AE90}"/>
              </a:ext>
            </a:extLst>
          </p:cNvPr>
          <p:cNvGraphicFramePr>
            <a:graphicFrameLocks noGrp="1"/>
          </p:cNvGraphicFramePr>
          <p:nvPr>
            <p:extLst>
              <p:ext uri="{D42A27DB-BD31-4B8C-83A1-F6EECF244321}">
                <p14:modId xmlns:p14="http://schemas.microsoft.com/office/powerpoint/2010/main" val="3531882219"/>
              </p:ext>
            </p:extLst>
          </p:nvPr>
        </p:nvGraphicFramePr>
        <p:xfrm>
          <a:off x="1189062" y="2612858"/>
          <a:ext cx="7521876" cy="1632284"/>
        </p:xfrm>
        <a:graphic>
          <a:graphicData uri="http://schemas.openxmlformats.org/drawingml/2006/table">
            <a:tbl>
              <a:tblPr firstRow="1" bandRow="1">
                <a:tableStyleId>{5C22544A-7EE6-4342-B048-85BDC9FD1C3A}</a:tableStyleId>
              </a:tblPr>
              <a:tblGrid>
                <a:gridCol w="1111451">
                  <a:extLst>
                    <a:ext uri="{9D8B030D-6E8A-4147-A177-3AD203B41FA5}">
                      <a16:colId xmlns:a16="http://schemas.microsoft.com/office/drawing/2014/main" val="1728632754"/>
                    </a:ext>
                  </a:extLst>
                </a:gridCol>
                <a:gridCol w="6410425">
                  <a:extLst>
                    <a:ext uri="{9D8B030D-6E8A-4147-A177-3AD203B41FA5}">
                      <a16:colId xmlns:a16="http://schemas.microsoft.com/office/drawing/2014/main" val="2568379508"/>
                    </a:ext>
                  </a:extLst>
                </a:gridCol>
              </a:tblGrid>
              <a:tr h="816142">
                <a:tc>
                  <a:txBody>
                    <a:bodyPr/>
                    <a:lstStyle/>
                    <a:p>
                      <a:pPr algn="ctr">
                        <a:lnSpc>
                          <a:spcPct val="150000"/>
                        </a:lnSpc>
                      </a:pPr>
                      <a:r>
                        <a:rPr kumimoji="1" lang="ja-JP" altLang="en-US" sz="1200" b="0">
                          <a:solidFill>
                            <a:schemeClr val="tx1"/>
                          </a:solidFill>
                          <a:latin typeface="Meiryo UI" panose="020B0604030504040204" pitchFamily="50" charset="-128"/>
                          <a:ea typeface="Meiryo UI" panose="020B0604030504040204" pitchFamily="50" charset="-128"/>
                        </a:rPr>
                        <a:t>記載内容</a:t>
                      </a:r>
                    </a:p>
                  </a:txBody>
                  <a:tcPr anchor="ct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accent2">
                        <a:lumMod val="20000"/>
                        <a:lumOff val="80000"/>
                      </a:schemeClr>
                    </a:solidFill>
                  </a:tcPr>
                </a:tc>
                <a:tc>
                  <a:txBody>
                    <a:bodyPr/>
                    <a:lstStyle/>
                    <a:p>
                      <a:pPr marL="171450" indent="-171450" algn="l">
                        <a:lnSpc>
                          <a:spcPct val="100000"/>
                        </a:lnSpc>
                        <a:spcAft>
                          <a:spcPts val="1200"/>
                        </a:spcAft>
                        <a:buFont typeface="Wingdings" panose="05000000000000000000" pitchFamily="2" charset="2"/>
                        <a:buChar char="Ø"/>
                      </a:pPr>
                      <a:r>
                        <a:rPr kumimoji="1" lang="ja-JP" altLang="en-US" sz="1200" b="0">
                          <a:solidFill>
                            <a:srgbClr val="FF0000"/>
                          </a:solidFill>
                          <a:latin typeface="Meiryo UI" panose="020B0604030504040204" pitchFamily="50" charset="-128"/>
                          <a:ea typeface="Meiryo UI" panose="020B0604030504040204" pitchFamily="50" charset="-128"/>
                        </a:rPr>
                        <a:t>事業を実施するために必要な経費を、記載ください。</a:t>
                      </a:r>
                    </a:p>
                  </a:txBody>
                  <a:tcPr anchor="ct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extLst>
                  <a:ext uri="{0D108BD9-81ED-4DB2-BD59-A6C34878D82A}">
                    <a16:rowId xmlns:a16="http://schemas.microsoft.com/office/drawing/2014/main" val="3549731739"/>
                  </a:ext>
                </a:extLst>
              </a:tr>
              <a:tr h="816142">
                <a:tc>
                  <a:txBody>
                    <a:bodyPr/>
                    <a:lstStyle/>
                    <a:p>
                      <a:pPr algn="ctr">
                        <a:lnSpc>
                          <a:spcPct val="150000"/>
                        </a:lnSpc>
                      </a:pPr>
                      <a:r>
                        <a:rPr kumimoji="1" lang="ja-JP" altLang="en-US" sz="1200" b="0">
                          <a:solidFill>
                            <a:schemeClr val="tx1"/>
                          </a:solidFill>
                          <a:latin typeface="Meiryo UI" panose="020B0604030504040204" pitchFamily="50" charset="-128"/>
                          <a:ea typeface="Meiryo UI" panose="020B0604030504040204" pitchFamily="50" charset="-128"/>
                        </a:rPr>
                        <a:t>留意点</a:t>
                      </a:r>
                    </a:p>
                  </a:txBody>
                  <a:tcPr anchor="ct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accent2">
                        <a:lumMod val="20000"/>
                        <a:lumOff val="80000"/>
                      </a:schemeClr>
                    </a:solidFill>
                  </a:tcPr>
                </a:tc>
                <a:tc>
                  <a:txBody>
                    <a:bodyPr/>
                    <a:lstStyle/>
                    <a:p>
                      <a:pPr marL="171450" indent="-171450" algn="l">
                        <a:lnSpc>
                          <a:spcPct val="100000"/>
                        </a:lnSpc>
                        <a:spcAft>
                          <a:spcPts val="1200"/>
                        </a:spcAft>
                        <a:buFont typeface="Wingdings" panose="05000000000000000000" pitchFamily="2" charset="2"/>
                        <a:buChar char="Ø"/>
                      </a:pPr>
                      <a:r>
                        <a:rPr kumimoji="1" lang="ja-JP" altLang="en-US" sz="1200" b="0" dirty="0">
                          <a:solidFill>
                            <a:srgbClr val="FF0000"/>
                          </a:solidFill>
                          <a:latin typeface="Meiryo UI" panose="020B0604030504040204" pitchFamily="50" charset="-128"/>
                          <a:ea typeface="Meiryo UI" panose="020B0604030504040204" pitchFamily="50" charset="-128"/>
                        </a:rPr>
                        <a:t>公募要領 別紙の経費一覧を参考に、対象となる経費を確認いただいた上で、経費区分に応じて、記載ください。</a:t>
                      </a:r>
                      <a:endParaRPr kumimoji="1" lang="ja-JP" altLang="en-US" sz="120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extLst>
                  <a:ext uri="{0D108BD9-81ED-4DB2-BD59-A6C34878D82A}">
                    <a16:rowId xmlns:a16="http://schemas.microsoft.com/office/drawing/2014/main" val="1000440506"/>
                  </a:ext>
                </a:extLst>
              </a:tr>
            </a:tbl>
          </a:graphicData>
        </a:graphic>
      </p:graphicFrame>
      <p:sp>
        <p:nvSpPr>
          <p:cNvPr id="2" name="スライド番号プレースホルダー 1">
            <a:extLst>
              <a:ext uri="{FF2B5EF4-FFF2-40B4-BE49-F238E27FC236}">
                <a16:creationId xmlns:a16="http://schemas.microsoft.com/office/drawing/2014/main" id="{B7B4B8A7-5202-E5B3-AD77-B76914E6270A}"/>
              </a:ext>
            </a:extLst>
          </p:cNvPr>
          <p:cNvSpPr>
            <a:spLocks noGrp="1"/>
          </p:cNvSpPr>
          <p:nvPr>
            <p:ph type="sldNum" sz="quarter" idx="12"/>
          </p:nvPr>
        </p:nvSpPr>
        <p:spPr/>
        <p:txBody>
          <a:bodyPr/>
          <a:lstStyle/>
          <a:p>
            <a:fld id="{06C3097A-91F2-40EA-9FFC-442A109AF36D}" type="slidenum">
              <a:rPr kumimoji="1" lang="ja-JP" altLang="en-US" smtClean="0"/>
              <a:t>14</a:t>
            </a:fld>
            <a:endParaRPr kumimoji="1" lang="ja-JP" altLang="en-US"/>
          </a:p>
        </p:txBody>
      </p:sp>
    </p:spTree>
    <p:extLst>
      <p:ext uri="{BB962C8B-B14F-4D97-AF65-F5344CB8AC3E}">
        <p14:creationId xmlns:p14="http://schemas.microsoft.com/office/powerpoint/2010/main" val="39017338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F989A4-5FD4-3D8D-7D51-91CAEA71504B}"/>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FCF66174-AC18-8DE9-8AD8-4ECE1D552B66}"/>
              </a:ext>
            </a:extLst>
          </p:cNvPr>
          <p:cNvSpPr>
            <a:spLocks noGrp="1"/>
          </p:cNvSpPr>
          <p:nvPr>
            <p:ph type="ctrTitle"/>
          </p:nvPr>
        </p:nvSpPr>
        <p:spPr>
          <a:xfrm>
            <a:off x="8585734" y="180000"/>
            <a:ext cx="1134265" cy="360000"/>
          </a:xfrm>
        </p:spPr>
        <p:txBody>
          <a:bodyPr>
            <a:normAutofit/>
          </a:bodyPr>
          <a:lstStyle/>
          <a:p>
            <a:pPr algn="r"/>
            <a:r>
              <a:rPr lang="ja-JP" altLang="en-US" sz="1400" dirty="0">
                <a:latin typeface="Meiryo UI" panose="020B0604030504040204" pitchFamily="50" charset="-128"/>
                <a:ea typeface="Meiryo UI" panose="020B0604030504040204" pitchFamily="50" charset="-128"/>
              </a:rPr>
              <a:t>（様式２）</a:t>
            </a:r>
            <a:endParaRPr kumimoji="1" lang="ja-JP" altLang="en-US" sz="1400" dirty="0">
              <a:latin typeface="Meiryo UI" panose="020B0604030504040204" pitchFamily="50" charset="-128"/>
              <a:ea typeface="Meiryo UI" panose="020B0604030504040204" pitchFamily="50" charset="-128"/>
            </a:endParaRPr>
          </a:p>
        </p:txBody>
      </p:sp>
      <p:sp>
        <p:nvSpPr>
          <p:cNvPr id="3" name="字幕 2">
            <a:extLst>
              <a:ext uri="{FF2B5EF4-FFF2-40B4-BE49-F238E27FC236}">
                <a16:creationId xmlns:a16="http://schemas.microsoft.com/office/drawing/2014/main" id="{503400A1-E7EE-04EC-4CE9-D7D13F057F85}"/>
              </a:ext>
            </a:extLst>
          </p:cNvPr>
          <p:cNvSpPr>
            <a:spLocks noGrp="1"/>
          </p:cNvSpPr>
          <p:nvPr>
            <p:ph type="subTitle" idx="1"/>
          </p:nvPr>
        </p:nvSpPr>
        <p:spPr>
          <a:xfrm>
            <a:off x="180000" y="203116"/>
            <a:ext cx="9540000" cy="360000"/>
          </a:xfrm>
        </p:spPr>
        <p:txBody>
          <a:bodyPr>
            <a:noAutofit/>
          </a:bodyPr>
          <a:lstStyle/>
          <a:p>
            <a:pPr algn="l"/>
            <a:r>
              <a:rPr kumimoji="1" lang="ja-JP" altLang="en-US" sz="2000" dirty="0">
                <a:latin typeface="Meiryo UI" panose="020B0604030504040204" pitchFamily="50" charset="-128"/>
                <a:ea typeface="Meiryo UI" panose="020B0604030504040204" pitchFamily="50" charset="-128"/>
              </a:rPr>
              <a:t>株式会社ワークアソシエ　</a:t>
            </a:r>
            <a:r>
              <a:rPr kumimoji="1" lang="zh-TW" altLang="en-US" sz="2000" dirty="0">
                <a:latin typeface="Meiryo UI" panose="020B0604030504040204" pitchFamily="50" charset="-128"/>
                <a:ea typeface="Meiryo UI" panose="020B0604030504040204" pitchFamily="50" charset="-128"/>
              </a:rPr>
              <a:t>宛</a:t>
            </a:r>
            <a:endParaRPr kumimoji="1" lang="en-US" altLang="zh-TW" sz="2000" dirty="0">
              <a:latin typeface="Meiryo UI" panose="020B0604030504040204" pitchFamily="50" charset="-128"/>
              <a:ea typeface="Meiryo UI" panose="020B0604030504040204" pitchFamily="50" charset="-128"/>
            </a:endParaRPr>
          </a:p>
          <a:p>
            <a:pPr>
              <a:lnSpc>
                <a:spcPct val="150000"/>
              </a:lnSpc>
              <a:spcBef>
                <a:spcPts val="600"/>
              </a:spcBef>
            </a:pPr>
            <a:r>
              <a:rPr kumimoji="1" lang="ja-JP" altLang="en-US" sz="2000" dirty="0">
                <a:latin typeface="Meiryo UI" panose="020B0604030504040204" pitchFamily="50" charset="-128"/>
                <a:ea typeface="Meiryo UI" panose="020B0604030504040204" pitchFamily="50" charset="-128"/>
              </a:rPr>
              <a:t>令和８年度「地域の中堅・中核企業支援事業補助金（地域の人事部支援事業）」</a:t>
            </a:r>
          </a:p>
          <a:p>
            <a:pPr>
              <a:spcBef>
                <a:spcPts val="0"/>
              </a:spcBef>
            </a:pPr>
            <a:r>
              <a:rPr kumimoji="1" lang="ja-JP" altLang="en-US" sz="2000" dirty="0">
                <a:latin typeface="Meiryo UI" panose="020B0604030504040204" pitchFamily="50" charset="-128"/>
                <a:ea typeface="Meiryo UI" panose="020B0604030504040204" pitchFamily="50" charset="-128"/>
              </a:rPr>
              <a:t>伴走・横展開支援事業　</a:t>
            </a:r>
            <a:r>
              <a:rPr lang="ja-JP" altLang="en-US" sz="2000" dirty="0">
                <a:latin typeface="Meiryo UI" panose="020B0604030504040204" pitchFamily="50" charset="-128"/>
                <a:ea typeface="Meiryo UI" panose="020B0604030504040204" pitchFamily="50" charset="-128"/>
              </a:rPr>
              <a:t>提案書</a:t>
            </a:r>
            <a:endParaRPr kumimoji="1" lang="ja-JP" altLang="en-US" sz="2000" dirty="0">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491343A6-DD61-B614-2271-75C8F588F49B}"/>
              </a:ext>
            </a:extLst>
          </p:cNvPr>
          <p:cNvSpPr/>
          <p:nvPr/>
        </p:nvSpPr>
        <p:spPr>
          <a:xfrm>
            <a:off x="706200" y="1657349"/>
            <a:ext cx="8640000" cy="4264109"/>
          </a:xfrm>
          <a:prstGeom prst="rect">
            <a:avLst/>
          </a:prstGeom>
          <a:noFill/>
          <a:ln w="3175">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ct val="150000"/>
              </a:lnSpc>
            </a:pPr>
            <a:r>
              <a:rPr kumimoji="1" lang="ja-JP" altLang="en-US" sz="2000" dirty="0">
                <a:solidFill>
                  <a:schemeClr val="tx1"/>
                </a:solidFill>
                <a:latin typeface="Meiryo UI" panose="020B0604030504040204" pitchFamily="50" charset="-128"/>
                <a:ea typeface="Meiryo UI" panose="020B0604030504040204" pitchFamily="50" charset="-128"/>
              </a:rPr>
              <a:t>提案概要（サマリー）</a:t>
            </a:r>
          </a:p>
          <a:p>
            <a:r>
              <a:rPr kumimoji="1" lang="en-US" altLang="ja-JP" sz="2000" dirty="0">
                <a:solidFill>
                  <a:schemeClr val="tx1"/>
                </a:solidFill>
                <a:latin typeface="Meiryo UI" panose="020B0604030504040204" pitchFamily="50" charset="-128"/>
                <a:ea typeface="Meiryo UI" panose="020B0604030504040204" pitchFamily="50" charset="-128"/>
              </a:rPr>
              <a:t>1.	</a:t>
            </a:r>
            <a:r>
              <a:rPr kumimoji="1" lang="ja-JP" altLang="en-US" sz="2000" dirty="0">
                <a:solidFill>
                  <a:schemeClr val="tx1"/>
                </a:solidFill>
                <a:latin typeface="Meiryo UI" panose="020B0604030504040204" pitchFamily="50" charset="-128"/>
                <a:ea typeface="Meiryo UI" panose="020B0604030504040204" pitchFamily="50" charset="-128"/>
              </a:rPr>
              <a:t>事業の実施方針</a:t>
            </a:r>
          </a:p>
          <a:p>
            <a:r>
              <a:rPr kumimoji="1" lang="en-US" altLang="ja-JP" sz="2000" dirty="0">
                <a:solidFill>
                  <a:schemeClr val="tx1"/>
                </a:solidFill>
                <a:latin typeface="Meiryo UI" panose="020B0604030504040204" pitchFamily="50" charset="-128"/>
                <a:ea typeface="Meiryo UI" panose="020B0604030504040204" pitchFamily="50" charset="-128"/>
              </a:rPr>
              <a:t>2.1	</a:t>
            </a:r>
            <a:r>
              <a:rPr kumimoji="1" lang="ja-JP" altLang="en-US" sz="2000" dirty="0">
                <a:solidFill>
                  <a:schemeClr val="tx1"/>
                </a:solidFill>
                <a:latin typeface="Meiryo UI" panose="020B0604030504040204" pitchFamily="50" charset="-128"/>
                <a:ea typeface="Meiryo UI" panose="020B0604030504040204" pitchFamily="50" charset="-128"/>
              </a:rPr>
              <a:t>事業の実施内容・方法　</a:t>
            </a:r>
            <a:r>
              <a:rPr kumimoji="1" lang="en-US" altLang="ja-JP" sz="2000" dirty="0">
                <a:solidFill>
                  <a:schemeClr val="tx1"/>
                </a:solidFill>
                <a:latin typeface="Meiryo UI" panose="020B0604030504040204" pitchFamily="50" charset="-128"/>
                <a:ea typeface="Meiryo UI" panose="020B0604030504040204" pitchFamily="50" charset="-128"/>
              </a:rPr>
              <a:t>-</a:t>
            </a:r>
            <a:r>
              <a:rPr kumimoji="1" lang="ja-JP" altLang="en-US" sz="2000" dirty="0">
                <a:solidFill>
                  <a:schemeClr val="tx1"/>
                </a:solidFill>
                <a:latin typeface="Meiryo UI" panose="020B0604030504040204" pitchFamily="50" charset="-128"/>
                <a:ea typeface="Meiryo UI" panose="020B0604030504040204" pitchFamily="50" charset="-128"/>
              </a:rPr>
              <a:t>勉強会の開催</a:t>
            </a:r>
            <a:r>
              <a:rPr kumimoji="1" lang="en-US" altLang="ja-JP" sz="2000" dirty="0">
                <a:solidFill>
                  <a:schemeClr val="tx1"/>
                </a:solidFill>
                <a:latin typeface="Meiryo UI" panose="020B0604030504040204" pitchFamily="50" charset="-128"/>
                <a:ea typeface="Meiryo UI" panose="020B0604030504040204" pitchFamily="50" charset="-128"/>
              </a:rPr>
              <a:t>(</a:t>
            </a:r>
            <a:r>
              <a:rPr kumimoji="1" lang="ja-JP" altLang="en-US" sz="2000" dirty="0">
                <a:solidFill>
                  <a:schemeClr val="tx1"/>
                </a:solidFill>
                <a:latin typeface="Meiryo UI" panose="020B0604030504040204" pitchFamily="50" charset="-128"/>
                <a:ea typeface="Meiryo UI" panose="020B0604030504040204" pitchFamily="50" charset="-128"/>
              </a:rPr>
              <a:t>必須</a:t>
            </a:r>
            <a:r>
              <a:rPr kumimoji="1" lang="en-US" altLang="ja-JP" sz="2000" dirty="0">
                <a:solidFill>
                  <a:schemeClr val="tx1"/>
                </a:solidFill>
                <a:latin typeface="Meiryo UI" panose="020B0604030504040204" pitchFamily="50" charset="-128"/>
                <a:ea typeface="Meiryo UI" panose="020B0604030504040204" pitchFamily="50" charset="-128"/>
              </a:rPr>
              <a:t>)-</a:t>
            </a:r>
          </a:p>
          <a:p>
            <a:r>
              <a:rPr kumimoji="1" lang="en-US" altLang="ja-JP" sz="2000" dirty="0">
                <a:solidFill>
                  <a:schemeClr val="tx1"/>
                </a:solidFill>
                <a:latin typeface="Meiryo UI" panose="020B0604030504040204" pitchFamily="50" charset="-128"/>
                <a:ea typeface="Meiryo UI" panose="020B0604030504040204" pitchFamily="50" charset="-128"/>
              </a:rPr>
              <a:t>2.2 </a:t>
            </a:r>
            <a:r>
              <a:rPr kumimoji="1" lang="ja-JP" altLang="en-US" sz="2000" dirty="0">
                <a:solidFill>
                  <a:schemeClr val="tx1"/>
                </a:solidFill>
                <a:latin typeface="Meiryo UI" panose="020B0604030504040204" pitchFamily="50" charset="-128"/>
                <a:ea typeface="Meiryo UI" panose="020B0604030504040204" pitchFamily="50" charset="-128"/>
              </a:rPr>
              <a:t>事業の実施内容・方法　</a:t>
            </a:r>
            <a:r>
              <a:rPr kumimoji="1" lang="en-US" altLang="ja-JP" sz="2000" dirty="0">
                <a:solidFill>
                  <a:schemeClr val="tx1"/>
                </a:solidFill>
                <a:latin typeface="Meiryo UI" panose="020B0604030504040204" pitchFamily="50" charset="-128"/>
                <a:ea typeface="Meiryo UI" panose="020B0604030504040204" pitchFamily="50" charset="-128"/>
              </a:rPr>
              <a:t>-</a:t>
            </a:r>
            <a:r>
              <a:rPr kumimoji="1" lang="ja-JP" altLang="en-US" sz="2000" dirty="0">
                <a:solidFill>
                  <a:schemeClr val="tx1"/>
                </a:solidFill>
                <a:latin typeface="Meiryo UI" panose="020B0604030504040204" pitchFamily="50" charset="-128"/>
                <a:ea typeface="Meiryo UI" panose="020B0604030504040204" pitchFamily="50" charset="-128"/>
              </a:rPr>
              <a:t>個別相談</a:t>
            </a:r>
            <a:r>
              <a:rPr kumimoji="1" lang="en-US" altLang="ja-JP" sz="2000" dirty="0">
                <a:solidFill>
                  <a:schemeClr val="tx1"/>
                </a:solidFill>
                <a:latin typeface="Meiryo UI" panose="020B0604030504040204" pitchFamily="50" charset="-128"/>
                <a:ea typeface="Meiryo UI" panose="020B0604030504040204" pitchFamily="50" charset="-128"/>
              </a:rPr>
              <a:t>(</a:t>
            </a:r>
            <a:r>
              <a:rPr kumimoji="1" lang="ja-JP" altLang="en-US" sz="2000" dirty="0">
                <a:solidFill>
                  <a:schemeClr val="tx1"/>
                </a:solidFill>
                <a:latin typeface="Meiryo UI" panose="020B0604030504040204" pitchFamily="50" charset="-128"/>
                <a:ea typeface="Meiryo UI" panose="020B0604030504040204" pitchFamily="50" charset="-128"/>
              </a:rPr>
              <a:t>必須</a:t>
            </a:r>
            <a:r>
              <a:rPr kumimoji="1" lang="en-US" altLang="ja-JP" sz="2000" dirty="0">
                <a:solidFill>
                  <a:schemeClr val="tx1"/>
                </a:solidFill>
                <a:latin typeface="Meiryo UI" panose="020B0604030504040204" pitchFamily="50" charset="-128"/>
                <a:ea typeface="Meiryo UI" panose="020B0604030504040204" pitchFamily="50" charset="-128"/>
              </a:rPr>
              <a:t>)-</a:t>
            </a:r>
          </a:p>
          <a:p>
            <a:r>
              <a:rPr kumimoji="1" lang="en-US" altLang="ja-JP" sz="2000" dirty="0">
                <a:solidFill>
                  <a:schemeClr val="tx1"/>
                </a:solidFill>
                <a:latin typeface="Meiryo UI" panose="020B0604030504040204" pitchFamily="50" charset="-128"/>
                <a:ea typeface="Meiryo UI" panose="020B0604030504040204" pitchFamily="50" charset="-128"/>
              </a:rPr>
              <a:t>2.3</a:t>
            </a:r>
            <a:r>
              <a:rPr kumimoji="1" lang="ja-JP" altLang="en-US" sz="2000" dirty="0">
                <a:solidFill>
                  <a:srgbClr val="FF0000"/>
                </a:solidFill>
                <a:latin typeface="Meiryo UI" panose="020B0604030504040204" pitchFamily="50" charset="-128"/>
                <a:ea typeface="Meiryo UI" panose="020B0604030504040204" pitchFamily="50" charset="-128"/>
              </a:rPr>
              <a:t> </a:t>
            </a:r>
            <a:r>
              <a:rPr kumimoji="1" lang="ja-JP" altLang="en-US" sz="2000" dirty="0">
                <a:solidFill>
                  <a:schemeClr val="tx1"/>
                </a:solidFill>
                <a:latin typeface="Meiryo UI" panose="020B0604030504040204" pitchFamily="50" charset="-128"/>
                <a:ea typeface="Meiryo UI" panose="020B0604030504040204" pitchFamily="50" charset="-128"/>
              </a:rPr>
              <a:t>事業の実施内容・方法　</a:t>
            </a:r>
            <a:r>
              <a:rPr kumimoji="1" lang="en-US" altLang="ja-JP" sz="2000" dirty="0">
                <a:solidFill>
                  <a:schemeClr val="tx1"/>
                </a:solidFill>
                <a:latin typeface="Meiryo UI" panose="020B0604030504040204" pitchFamily="50" charset="-128"/>
                <a:ea typeface="Meiryo UI" panose="020B0604030504040204" pitchFamily="50" charset="-128"/>
              </a:rPr>
              <a:t>-</a:t>
            </a:r>
            <a:r>
              <a:rPr kumimoji="1" lang="ja-JP" altLang="en-US" sz="2000" dirty="0">
                <a:solidFill>
                  <a:schemeClr val="tx1"/>
                </a:solidFill>
                <a:latin typeface="Meiryo UI" panose="020B0604030504040204" pitchFamily="50" charset="-128"/>
                <a:ea typeface="Meiryo UI" panose="020B0604030504040204" pitchFamily="50" charset="-128"/>
              </a:rPr>
              <a:t>広報事業への協力</a:t>
            </a:r>
            <a:r>
              <a:rPr kumimoji="1" lang="en-US" altLang="ja-JP" sz="2000" dirty="0">
                <a:solidFill>
                  <a:schemeClr val="tx1"/>
                </a:solidFill>
                <a:latin typeface="Meiryo UI" panose="020B0604030504040204" pitchFamily="50" charset="-128"/>
                <a:ea typeface="Meiryo UI" panose="020B0604030504040204" pitchFamily="50" charset="-128"/>
              </a:rPr>
              <a:t>(</a:t>
            </a:r>
            <a:r>
              <a:rPr kumimoji="1" lang="ja-JP" altLang="en-US" sz="2000" dirty="0">
                <a:solidFill>
                  <a:schemeClr val="tx1"/>
                </a:solidFill>
                <a:latin typeface="Meiryo UI" panose="020B0604030504040204" pitchFamily="50" charset="-128"/>
                <a:ea typeface="Meiryo UI" panose="020B0604030504040204" pitchFamily="50" charset="-128"/>
              </a:rPr>
              <a:t>必須</a:t>
            </a:r>
            <a:r>
              <a:rPr kumimoji="1" lang="en-US" altLang="ja-JP" sz="2000" dirty="0">
                <a:solidFill>
                  <a:schemeClr val="tx1"/>
                </a:solidFill>
                <a:latin typeface="Meiryo UI" panose="020B0604030504040204" pitchFamily="50" charset="-128"/>
                <a:ea typeface="Meiryo UI" panose="020B0604030504040204" pitchFamily="50" charset="-128"/>
              </a:rPr>
              <a:t>)-</a:t>
            </a:r>
            <a:endParaRPr kumimoji="1" lang="en-US" altLang="ja-JP" sz="2000" dirty="0">
              <a:solidFill>
                <a:srgbClr val="FF0000"/>
              </a:solidFill>
              <a:latin typeface="Meiryo UI" panose="020B0604030504040204" pitchFamily="50" charset="-128"/>
              <a:ea typeface="Meiryo UI" panose="020B0604030504040204" pitchFamily="50" charset="-128"/>
            </a:endParaRPr>
          </a:p>
          <a:p>
            <a:r>
              <a:rPr kumimoji="1" lang="en-US" altLang="ja-JP" sz="2000" dirty="0">
                <a:solidFill>
                  <a:schemeClr val="tx1"/>
                </a:solidFill>
                <a:latin typeface="Meiryo UI" panose="020B0604030504040204" pitchFamily="50" charset="-128"/>
                <a:ea typeface="Meiryo UI" panose="020B0604030504040204" pitchFamily="50" charset="-128"/>
              </a:rPr>
              <a:t>2.4</a:t>
            </a:r>
            <a:r>
              <a:rPr kumimoji="1" lang="ja-JP" altLang="en-US" sz="2000" dirty="0">
                <a:solidFill>
                  <a:schemeClr val="tx1"/>
                </a:solidFill>
                <a:latin typeface="Meiryo UI" panose="020B0604030504040204" pitchFamily="50" charset="-128"/>
                <a:ea typeface="Meiryo UI" panose="020B0604030504040204" pitchFamily="50" charset="-128"/>
              </a:rPr>
              <a:t> 事業の実施内容・方法　</a:t>
            </a:r>
            <a:r>
              <a:rPr kumimoji="1" lang="en-US" altLang="ja-JP" sz="2000" dirty="0">
                <a:solidFill>
                  <a:schemeClr val="tx1"/>
                </a:solidFill>
                <a:latin typeface="Meiryo UI" panose="020B0604030504040204" pitchFamily="50" charset="-128"/>
                <a:ea typeface="Meiryo UI" panose="020B0604030504040204" pitchFamily="50" charset="-128"/>
              </a:rPr>
              <a:t>-</a:t>
            </a:r>
            <a:r>
              <a:rPr kumimoji="1" lang="ja-JP" altLang="en-US" sz="2000" dirty="0">
                <a:solidFill>
                  <a:schemeClr val="tx1"/>
                </a:solidFill>
                <a:latin typeface="Meiryo UI" panose="020B0604030504040204" pitchFamily="50" charset="-128"/>
                <a:ea typeface="Meiryo UI" panose="020B0604030504040204" pitchFamily="50" charset="-128"/>
              </a:rPr>
              <a:t>その他支援</a:t>
            </a:r>
            <a:r>
              <a:rPr kumimoji="1" lang="en-US" altLang="ja-JP" sz="2000" dirty="0">
                <a:solidFill>
                  <a:schemeClr val="tx1"/>
                </a:solidFill>
                <a:latin typeface="Meiryo UI" panose="020B0604030504040204" pitchFamily="50" charset="-128"/>
                <a:ea typeface="Meiryo UI" panose="020B0604030504040204" pitchFamily="50" charset="-128"/>
              </a:rPr>
              <a:t>(</a:t>
            </a:r>
            <a:r>
              <a:rPr kumimoji="1" lang="ja-JP" altLang="en-US" sz="2000" dirty="0">
                <a:solidFill>
                  <a:schemeClr val="tx1"/>
                </a:solidFill>
                <a:latin typeface="Meiryo UI" panose="020B0604030504040204" pitchFamily="50" charset="-128"/>
                <a:ea typeface="Meiryo UI" panose="020B0604030504040204" pitchFamily="50" charset="-128"/>
              </a:rPr>
              <a:t>任意</a:t>
            </a:r>
            <a:r>
              <a:rPr kumimoji="1" lang="en-US" altLang="ja-JP" sz="2000" dirty="0">
                <a:solidFill>
                  <a:schemeClr val="tx1"/>
                </a:solidFill>
                <a:latin typeface="Meiryo UI" panose="020B0604030504040204" pitchFamily="50" charset="-128"/>
                <a:ea typeface="Meiryo UI" panose="020B0604030504040204" pitchFamily="50" charset="-128"/>
              </a:rPr>
              <a:t>)-</a:t>
            </a:r>
          </a:p>
          <a:p>
            <a:r>
              <a:rPr kumimoji="1" lang="en-US" altLang="ja-JP" sz="2000" dirty="0">
                <a:solidFill>
                  <a:schemeClr val="tx1"/>
                </a:solidFill>
                <a:latin typeface="Meiryo UI" panose="020B0604030504040204" pitchFamily="50" charset="-128"/>
                <a:ea typeface="Meiryo UI" panose="020B0604030504040204" pitchFamily="50" charset="-128"/>
              </a:rPr>
              <a:t>3. 	</a:t>
            </a:r>
            <a:r>
              <a:rPr kumimoji="1" lang="ja-JP" altLang="en-US" sz="2000" dirty="0">
                <a:solidFill>
                  <a:schemeClr val="tx1"/>
                </a:solidFill>
                <a:latin typeface="Meiryo UI" panose="020B0604030504040204" pitchFamily="50" charset="-128"/>
                <a:ea typeface="Meiryo UI" panose="020B0604030504040204" pitchFamily="50" charset="-128"/>
              </a:rPr>
              <a:t>実施スケジュール</a:t>
            </a:r>
          </a:p>
          <a:p>
            <a:r>
              <a:rPr kumimoji="1" lang="en-US" altLang="ja-JP" sz="2000" dirty="0">
                <a:solidFill>
                  <a:schemeClr val="tx1"/>
                </a:solidFill>
                <a:latin typeface="Meiryo UI" panose="020B0604030504040204" pitchFamily="50" charset="-128"/>
                <a:ea typeface="Meiryo UI" panose="020B0604030504040204" pitchFamily="50" charset="-128"/>
              </a:rPr>
              <a:t>4. 	</a:t>
            </a:r>
            <a:r>
              <a:rPr kumimoji="1" lang="ja-JP" altLang="en-US" sz="2000" dirty="0">
                <a:solidFill>
                  <a:schemeClr val="tx1"/>
                </a:solidFill>
                <a:latin typeface="Meiryo UI" panose="020B0604030504040204" pitchFamily="50" charset="-128"/>
                <a:ea typeface="Meiryo UI" panose="020B0604030504040204" pitchFamily="50" charset="-128"/>
              </a:rPr>
              <a:t>実施体制・役割分担</a:t>
            </a:r>
            <a:endParaRPr kumimoji="1" lang="en-US" altLang="ja-JP" sz="2000" dirty="0">
              <a:solidFill>
                <a:schemeClr val="tx1"/>
              </a:solidFill>
              <a:latin typeface="Meiryo UI" panose="020B0604030504040204" pitchFamily="50" charset="-128"/>
              <a:ea typeface="Meiryo UI" panose="020B0604030504040204" pitchFamily="50" charset="-128"/>
            </a:endParaRPr>
          </a:p>
          <a:p>
            <a:r>
              <a:rPr kumimoji="1" lang="en-US" altLang="ja-JP" sz="2000" dirty="0">
                <a:solidFill>
                  <a:schemeClr val="tx1"/>
                </a:solidFill>
                <a:latin typeface="Meiryo UI" panose="020B0604030504040204" pitchFamily="50" charset="-128"/>
                <a:ea typeface="Meiryo UI" panose="020B0604030504040204" pitchFamily="50" charset="-128"/>
              </a:rPr>
              <a:t>5.</a:t>
            </a:r>
            <a:r>
              <a:rPr kumimoji="1" lang="ja-JP" altLang="en-US" sz="2000" dirty="0">
                <a:solidFill>
                  <a:schemeClr val="tx1"/>
                </a:solidFill>
                <a:latin typeface="Meiryo UI" panose="020B0604030504040204" pitchFamily="50" charset="-128"/>
                <a:ea typeface="Meiryo UI" panose="020B0604030504040204" pitchFamily="50" charset="-128"/>
              </a:rPr>
              <a:t> </a:t>
            </a:r>
            <a:r>
              <a:rPr kumimoji="1" lang="en-US" altLang="ja-JP" sz="2000" dirty="0">
                <a:solidFill>
                  <a:schemeClr val="tx1"/>
                </a:solidFill>
                <a:latin typeface="Meiryo UI" panose="020B0604030504040204" pitchFamily="50" charset="-128"/>
                <a:ea typeface="Meiryo UI" panose="020B0604030504040204" pitchFamily="50" charset="-128"/>
              </a:rPr>
              <a:t>	</a:t>
            </a:r>
            <a:r>
              <a:rPr kumimoji="1" lang="ja-JP" altLang="en-US" sz="2000" dirty="0">
                <a:solidFill>
                  <a:schemeClr val="tx1"/>
                </a:solidFill>
                <a:latin typeface="Meiryo UI" panose="020B0604030504040204" pitchFamily="50" charset="-128"/>
                <a:ea typeface="Meiryo UI" panose="020B0604030504040204" pitchFamily="50" charset="-128"/>
              </a:rPr>
              <a:t>伴走支援のキーマンのプロフィール</a:t>
            </a:r>
          </a:p>
          <a:p>
            <a:r>
              <a:rPr kumimoji="1" lang="en-US" altLang="ja-JP" sz="2000" dirty="0">
                <a:solidFill>
                  <a:schemeClr val="tx1"/>
                </a:solidFill>
                <a:latin typeface="Meiryo UI" panose="020B0604030504040204" pitchFamily="50" charset="-128"/>
                <a:ea typeface="Meiryo UI" panose="020B0604030504040204" pitchFamily="50" charset="-128"/>
              </a:rPr>
              <a:t>6. 	</a:t>
            </a:r>
            <a:r>
              <a:rPr kumimoji="1" lang="ja-JP" altLang="en-US" sz="2000" dirty="0">
                <a:solidFill>
                  <a:schemeClr val="tx1"/>
                </a:solidFill>
                <a:latin typeface="Meiryo UI" panose="020B0604030504040204" pitchFamily="50" charset="-128"/>
                <a:ea typeface="Meiryo UI" panose="020B0604030504040204" pitchFamily="50" charset="-128"/>
              </a:rPr>
              <a:t>類似事業の実績・ノウハウ等</a:t>
            </a:r>
          </a:p>
          <a:p>
            <a:r>
              <a:rPr kumimoji="1" lang="en-US" altLang="ja-JP" sz="2000" dirty="0">
                <a:solidFill>
                  <a:schemeClr val="tx1"/>
                </a:solidFill>
                <a:latin typeface="Meiryo UI" panose="020B0604030504040204" pitchFamily="50" charset="-128"/>
                <a:ea typeface="Meiryo UI" panose="020B0604030504040204" pitchFamily="50" charset="-128"/>
              </a:rPr>
              <a:t>7. 	</a:t>
            </a:r>
            <a:r>
              <a:rPr kumimoji="1" lang="ja-JP" altLang="en-US" sz="2000" dirty="0">
                <a:solidFill>
                  <a:schemeClr val="tx1"/>
                </a:solidFill>
                <a:latin typeface="Meiryo UI" panose="020B0604030504040204" pitchFamily="50" charset="-128"/>
                <a:ea typeface="Meiryo UI" panose="020B0604030504040204" pitchFamily="50" charset="-128"/>
              </a:rPr>
              <a:t>支出計画</a:t>
            </a:r>
          </a:p>
        </p:txBody>
      </p:sp>
      <p:sp>
        <p:nvSpPr>
          <p:cNvPr id="7" name="スライド番号プレースホルダー 6">
            <a:extLst>
              <a:ext uri="{FF2B5EF4-FFF2-40B4-BE49-F238E27FC236}">
                <a16:creationId xmlns:a16="http://schemas.microsoft.com/office/drawing/2014/main" id="{6FE9CE94-988E-3910-2128-259A066A663E}"/>
              </a:ext>
            </a:extLst>
          </p:cNvPr>
          <p:cNvSpPr>
            <a:spLocks noGrp="1"/>
          </p:cNvSpPr>
          <p:nvPr>
            <p:ph type="sldNum" sz="quarter" idx="12"/>
          </p:nvPr>
        </p:nvSpPr>
        <p:spPr/>
        <p:txBody>
          <a:bodyPr/>
          <a:lstStyle/>
          <a:p>
            <a:fld id="{06C3097A-91F2-40EA-9FFC-442A109AF36D}" type="slidenum">
              <a:rPr kumimoji="1" lang="ja-JP" altLang="en-US" smtClean="0"/>
              <a:t>2</a:t>
            </a:fld>
            <a:endParaRPr kumimoji="1" lang="ja-JP" altLang="en-US"/>
          </a:p>
        </p:txBody>
      </p:sp>
    </p:spTree>
    <p:extLst>
      <p:ext uri="{BB962C8B-B14F-4D97-AF65-F5344CB8AC3E}">
        <p14:creationId xmlns:p14="http://schemas.microsoft.com/office/powerpoint/2010/main" val="5353875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054360-A31B-5334-64A8-78EF268046D1}"/>
            </a:ext>
          </a:extLst>
        </p:cNvPr>
        <p:cNvGrpSpPr/>
        <p:nvPr/>
      </p:nvGrpSpPr>
      <p:grpSpPr>
        <a:xfrm>
          <a:off x="0" y="0"/>
          <a:ext cx="0" cy="0"/>
          <a:chOff x="0" y="0"/>
          <a:chExt cx="0" cy="0"/>
        </a:xfrm>
      </p:grpSpPr>
      <p:sp>
        <p:nvSpPr>
          <p:cNvPr id="5" name="正方形/長方形 4">
            <a:extLst>
              <a:ext uri="{FF2B5EF4-FFF2-40B4-BE49-F238E27FC236}">
                <a16:creationId xmlns:a16="http://schemas.microsoft.com/office/drawing/2014/main" id="{CBBA98E3-3B85-9457-2C8C-D531F953CE5E}"/>
              </a:ext>
            </a:extLst>
          </p:cNvPr>
          <p:cNvSpPr/>
          <p:nvPr/>
        </p:nvSpPr>
        <p:spPr>
          <a:xfrm>
            <a:off x="450922" y="889465"/>
            <a:ext cx="4320000" cy="288000"/>
          </a:xfrm>
          <a:prstGeom prst="rect">
            <a:avLst/>
          </a:prstGeom>
          <a:solidFill>
            <a:schemeClr val="bg2"/>
          </a:solidFill>
          <a:ln>
            <a:solidFill>
              <a:schemeClr val="bg2">
                <a:lumMod val="9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latin typeface="Meiryo UI" panose="020B0604030504040204" pitchFamily="50" charset="-128"/>
                <a:ea typeface="Meiryo UI" panose="020B0604030504040204" pitchFamily="50" charset="-128"/>
              </a:rPr>
              <a:t>１．伴走事業者概要</a:t>
            </a:r>
          </a:p>
        </p:txBody>
      </p:sp>
      <p:sp>
        <p:nvSpPr>
          <p:cNvPr id="6" name="正方形/長方形 5">
            <a:extLst>
              <a:ext uri="{FF2B5EF4-FFF2-40B4-BE49-F238E27FC236}">
                <a16:creationId xmlns:a16="http://schemas.microsoft.com/office/drawing/2014/main" id="{CEF89B00-AC95-6B3C-EC99-692AC07506EE}"/>
              </a:ext>
            </a:extLst>
          </p:cNvPr>
          <p:cNvSpPr/>
          <p:nvPr/>
        </p:nvSpPr>
        <p:spPr>
          <a:xfrm>
            <a:off x="5135080" y="889465"/>
            <a:ext cx="4320000" cy="288000"/>
          </a:xfrm>
          <a:prstGeom prst="rect">
            <a:avLst/>
          </a:prstGeom>
          <a:solidFill>
            <a:schemeClr val="bg2"/>
          </a:solidFill>
          <a:ln>
            <a:solidFill>
              <a:schemeClr val="bg2">
                <a:lumMod val="9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200">
                <a:solidFill>
                  <a:schemeClr val="tx1"/>
                </a:solidFill>
                <a:latin typeface="Meiryo UI" panose="020B0604030504040204" pitchFamily="50" charset="-128"/>
                <a:ea typeface="Meiryo UI" panose="020B0604030504040204" pitchFamily="50" charset="-128"/>
              </a:rPr>
              <a:t>３．支援内容の詳細と期待される効果</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94A89847-15EA-B6A3-2B11-4194DB781E9A}"/>
              </a:ext>
            </a:extLst>
          </p:cNvPr>
          <p:cNvSpPr/>
          <p:nvPr/>
        </p:nvSpPr>
        <p:spPr>
          <a:xfrm>
            <a:off x="450922" y="3780060"/>
            <a:ext cx="4320000" cy="288000"/>
          </a:xfrm>
          <a:prstGeom prst="rect">
            <a:avLst/>
          </a:prstGeom>
          <a:solidFill>
            <a:schemeClr val="bg2"/>
          </a:solidFill>
          <a:ln>
            <a:solidFill>
              <a:schemeClr val="bg2">
                <a:lumMod val="9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latin typeface="Meiryo UI" panose="020B0604030504040204" pitchFamily="50" charset="-128"/>
                <a:ea typeface="Meiryo UI" panose="020B0604030504040204" pitchFamily="50" charset="-128"/>
              </a:rPr>
              <a:t>２．支援プログラムの概要</a:t>
            </a:r>
            <a:endParaRPr lang="ja-JP" alt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12" name="字幕 2">
            <a:extLst>
              <a:ext uri="{FF2B5EF4-FFF2-40B4-BE49-F238E27FC236}">
                <a16:creationId xmlns:a16="http://schemas.microsoft.com/office/drawing/2014/main" id="{F62B555E-0A9A-92CE-AC02-2DCC1DA596EE}"/>
              </a:ext>
            </a:extLst>
          </p:cNvPr>
          <p:cNvSpPr>
            <a:spLocks noGrp="1"/>
          </p:cNvSpPr>
          <p:nvPr>
            <p:ph type="subTitle" idx="1"/>
          </p:nvPr>
        </p:nvSpPr>
        <p:spPr>
          <a:xfrm>
            <a:off x="183000" y="219751"/>
            <a:ext cx="9540000" cy="360000"/>
          </a:xfrm>
        </p:spPr>
        <p:txBody>
          <a:bodyPr>
            <a:noAutofit/>
          </a:bodyPr>
          <a:lstStyle/>
          <a:p>
            <a:pPr algn="l"/>
            <a:r>
              <a:rPr kumimoji="1" lang="ja-JP" altLang="en-US" sz="1800" dirty="0">
                <a:latin typeface="Meiryo UI" panose="020B0604030504040204" pitchFamily="50" charset="-128"/>
                <a:ea typeface="Meiryo UI" panose="020B0604030504040204" pitchFamily="50" charset="-128"/>
              </a:rPr>
              <a:t>提案概要（</a:t>
            </a:r>
            <a:r>
              <a:rPr lang="ja-JP" altLang="en-US" sz="1800" dirty="0">
                <a:latin typeface="Meiryo UI" panose="020B0604030504040204" pitchFamily="50" charset="-128"/>
                <a:ea typeface="Meiryo UI" panose="020B0604030504040204" pitchFamily="50" charset="-128"/>
              </a:rPr>
              <a:t>サマリー</a:t>
            </a:r>
            <a:r>
              <a:rPr kumimoji="1" lang="ja-JP" altLang="en-US" sz="1800" dirty="0">
                <a:latin typeface="Meiryo UI" panose="020B0604030504040204" pitchFamily="50" charset="-128"/>
                <a:ea typeface="Meiryo UI" panose="020B0604030504040204" pitchFamily="50" charset="-128"/>
              </a:rPr>
              <a:t>）</a:t>
            </a:r>
          </a:p>
        </p:txBody>
      </p:sp>
      <p:sp>
        <p:nvSpPr>
          <p:cNvPr id="14" name="正方形/長方形 13">
            <a:extLst>
              <a:ext uri="{FF2B5EF4-FFF2-40B4-BE49-F238E27FC236}">
                <a16:creationId xmlns:a16="http://schemas.microsoft.com/office/drawing/2014/main" id="{80AD48F7-B16B-E7AD-553E-85DE642A59B0}"/>
              </a:ext>
            </a:extLst>
          </p:cNvPr>
          <p:cNvSpPr/>
          <p:nvPr/>
        </p:nvSpPr>
        <p:spPr bwMode="auto">
          <a:xfrm>
            <a:off x="450922" y="1260910"/>
            <a:ext cx="4320000" cy="2264343"/>
          </a:xfrm>
          <a:prstGeom prst="rect">
            <a:avLst/>
          </a:prstGeom>
          <a:noFill/>
          <a:ln>
            <a:solidFill>
              <a:schemeClr val="bg1">
                <a:lumMod val="85000"/>
              </a:schemeClr>
            </a:solidFill>
            <a:headEnd/>
            <a:tailEnd/>
          </a:ln>
        </p:spPr>
        <p:style>
          <a:lnRef idx="2">
            <a:schemeClr val="dk1">
              <a:shade val="50000"/>
            </a:schemeClr>
          </a:lnRef>
          <a:fillRef idx="1">
            <a:schemeClr val="dk1"/>
          </a:fillRef>
          <a:effectRef idx="0">
            <a:schemeClr val="dk1"/>
          </a:effectRef>
          <a:fontRef idx="minor">
            <a:schemeClr val="lt1"/>
          </a:fontRef>
        </p:style>
        <p:txBody>
          <a:bodyPr wrap="none" rtlCol="0" anchor="ctr"/>
          <a:lstStyle/>
          <a:p>
            <a:pPr algn="ctr"/>
            <a:r>
              <a:rPr kumimoji="1" lang="ja-JP" altLang="en-US" sz="1200">
                <a:solidFill>
                  <a:schemeClr val="tx1"/>
                </a:solidFill>
                <a:latin typeface="Meiryo UI" panose="020B0604030504040204" pitchFamily="50" charset="-128"/>
                <a:ea typeface="Meiryo UI" panose="020B0604030504040204" pitchFamily="50" charset="-128"/>
              </a:rPr>
              <a:t>名称、実績、事業領域の強みなど記載ください。</a:t>
            </a:r>
            <a:endParaRPr kumimoji="0" lang="ja-JP" altLang="en-US" sz="1200">
              <a:solidFill>
                <a:schemeClr val="tx1"/>
              </a:solidFill>
              <a:latin typeface="Meiryo UI" panose="020B0604030504040204" pitchFamily="50" charset="-128"/>
              <a:ea typeface="Meiryo UI" panose="020B0604030504040204" pitchFamily="50" charset="-128"/>
            </a:endParaRPr>
          </a:p>
        </p:txBody>
      </p:sp>
      <p:sp>
        <p:nvSpPr>
          <p:cNvPr id="15" name="正方形/長方形 14">
            <a:extLst>
              <a:ext uri="{FF2B5EF4-FFF2-40B4-BE49-F238E27FC236}">
                <a16:creationId xmlns:a16="http://schemas.microsoft.com/office/drawing/2014/main" id="{60A18492-4732-0B50-7668-4E3DE9D5AA4A}"/>
              </a:ext>
            </a:extLst>
          </p:cNvPr>
          <p:cNvSpPr/>
          <p:nvPr/>
        </p:nvSpPr>
        <p:spPr bwMode="auto">
          <a:xfrm>
            <a:off x="450922" y="4137259"/>
            <a:ext cx="4320000" cy="2264343"/>
          </a:xfrm>
          <a:prstGeom prst="rect">
            <a:avLst/>
          </a:prstGeom>
          <a:noFill/>
          <a:ln>
            <a:solidFill>
              <a:schemeClr val="bg1">
                <a:lumMod val="85000"/>
              </a:schemeClr>
            </a:solidFill>
            <a:headEnd/>
            <a:tailEnd/>
          </a:ln>
        </p:spPr>
        <p:style>
          <a:lnRef idx="2">
            <a:schemeClr val="dk1">
              <a:shade val="50000"/>
            </a:schemeClr>
          </a:lnRef>
          <a:fillRef idx="1">
            <a:schemeClr val="dk1"/>
          </a:fillRef>
          <a:effectRef idx="0">
            <a:schemeClr val="dk1"/>
          </a:effectRef>
          <a:fontRef idx="minor">
            <a:schemeClr val="lt1"/>
          </a:fontRef>
        </p:style>
        <p:txBody>
          <a:bodyPr wrap="none" rtlCol="0" anchor="ctr"/>
          <a:lstStyle/>
          <a:p>
            <a:pPr algn="ctr"/>
            <a:r>
              <a:rPr kumimoji="1" lang="ja-JP" altLang="en-US" sz="1200">
                <a:solidFill>
                  <a:schemeClr val="tx1"/>
                </a:solidFill>
                <a:latin typeface="Meiryo UI" panose="020B0604030504040204" pitchFamily="50" charset="-128"/>
                <a:ea typeface="Meiryo UI" panose="020B0604030504040204" pitchFamily="50" charset="-128"/>
              </a:rPr>
              <a:t>勉強会、個別相談等の支援の特徴やポイントを記載ください。</a:t>
            </a:r>
            <a:endParaRPr kumimoji="0" lang="ja-JP" altLang="en-US" sz="1200">
              <a:solidFill>
                <a:schemeClr val="tx1"/>
              </a:solidFill>
              <a:latin typeface="Meiryo UI" panose="020B0604030504040204" pitchFamily="50" charset="-128"/>
              <a:ea typeface="Meiryo UI" panose="020B0604030504040204" pitchFamily="50" charset="-128"/>
            </a:endParaRPr>
          </a:p>
        </p:txBody>
      </p:sp>
      <p:sp>
        <p:nvSpPr>
          <p:cNvPr id="16" name="正方形/長方形 15">
            <a:extLst>
              <a:ext uri="{FF2B5EF4-FFF2-40B4-BE49-F238E27FC236}">
                <a16:creationId xmlns:a16="http://schemas.microsoft.com/office/drawing/2014/main" id="{02401B53-DA2C-E9F7-344E-E58A3F000D16}"/>
              </a:ext>
            </a:extLst>
          </p:cNvPr>
          <p:cNvSpPr/>
          <p:nvPr/>
        </p:nvSpPr>
        <p:spPr bwMode="auto">
          <a:xfrm>
            <a:off x="5135078" y="1260834"/>
            <a:ext cx="4320000" cy="5140768"/>
          </a:xfrm>
          <a:prstGeom prst="rect">
            <a:avLst/>
          </a:prstGeom>
          <a:noFill/>
          <a:ln>
            <a:solidFill>
              <a:schemeClr val="bg1">
                <a:lumMod val="85000"/>
              </a:schemeClr>
            </a:solidFill>
            <a:headEnd/>
            <a:tailEnd/>
          </a:ln>
        </p:spPr>
        <p:style>
          <a:lnRef idx="2">
            <a:schemeClr val="dk1">
              <a:shade val="50000"/>
            </a:schemeClr>
          </a:lnRef>
          <a:fillRef idx="1">
            <a:schemeClr val="dk1"/>
          </a:fillRef>
          <a:effectRef idx="0">
            <a:schemeClr val="dk1"/>
          </a:effectRef>
          <a:fontRef idx="minor">
            <a:schemeClr val="lt1"/>
          </a:fontRef>
        </p:style>
        <p:txBody>
          <a:bodyPr wrap="none" rtlCol="0" anchor="ctr"/>
          <a:lstStyle/>
          <a:p>
            <a:pPr algn="ctr"/>
            <a:r>
              <a:rPr kumimoji="0" lang="ja-JP" altLang="en-US" sz="1200">
                <a:solidFill>
                  <a:schemeClr val="tx1"/>
                </a:solidFill>
                <a:latin typeface="Meiryo UI" panose="020B0604030504040204" pitchFamily="50" charset="-128"/>
                <a:ea typeface="Meiryo UI" panose="020B0604030504040204" pitchFamily="50" charset="-128"/>
              </a:rPr>
              <a:t>「地域の人事部」に提供する情報・ノウハウ等についてご記載ください。</a:t>
            </a:r>
          </a:p>
        </p:txBody>
      </p:sp>
      <p:sp>
        <p:nvSpPr>
          <p:cNvPr id="2" name="スライド番号プレースホルダー 1">
            <a:extLst>
              <a:ext uri="{FF2B5EF4-FFF2-40B4-BE49-F238E27FC236}">
                <a16:creationId xmlns:a16="http://schemas.microsoft.com/office/drawing/2014/main" id="{28A42DF6-6F39-4163-E879-678862333850}"/>
              </a:ext>
            </a:extLst>
          </p:cNvPr>
          <p:cNvSpPr>
            <a:spLocks noGrp="1"/>
          </p:cNvSpPr>
          <p:nvPr>
            <p:ph type="sldNum" sz="quarter" idx="12"/>
          </p:nvPr>
        </p:nvSpPr>
        <p:spPr/>
        <p:txBody>
          <a:bodyPr/>
          <a:lstStyle/>
          <a:p>
            <a:fld id="{06C3097A-91F2-40EA-9FFC-442A109AF36D}" type="slidenum">
              <a:rPr kumimoji="1" lang="ja-JP" altLang="en-US" smtClean="0"/>
              <a:t>3</a:t>
            </a:fld>
            <a:endParaRPr kumimoji="1" lang="ja-JP" altLang="en-US"/>
          </a:p>
        </p:txBody>
      </p:sp>
    </p:spTree>
    <p:extLst>
      <p:ext uri="{BB962C8B-B14F-4D97-AF65-F5344CB8AC3E}">
        <p14:creationId xmlns:p14="http://schemas.microsoft.com/office/powerpoint/2010/main" val="1941345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D75671-345F-4C18-DCF5-959ADAC1D84F}"/>
            </a:ext>
          </a:extLst>
        </p:cNvPr>
        <p:cNvGrpSpPr/>
        <p:nvPr/>
      </p:nvGrpSpPr>
      <p:grpSpPr>
        <a:xfrm>
          <a:off x="0" y="0"/>
          <a:ext cx="0" cy="0"/>
          <a:chOff x="0" y="0"/>
          <a:chExt cx="0" cy="0"/>
        </a:xfrm>
      </p:grpSpPr>
      <p:sp>
        <p:nvSpPr>
          <p:cNvPr id="7" name="正方形/長方形 6">
            <a:extLst>
              <a:ext uri="{FF2B5EF4-FFF2-40B4-BE49-F238E27FC236}">
                <a16:creationId xmlns:a16="http://schemas.microsoft.com/office/drawing/2014/main" id="{371A4043-4698-1CE6-5106-EB0425725537}"/>
              </a:ext>
            </a:extLst>
          </p:cNvPr>
          <p:cNvSpPr/>
          <p:nvPr/>
        </p:nvSpPr>
        <p:spPr>
          <a:xfrm>
            <a:off x="450922" y="889465"/>
            <a:ext cx="4320000" cy="288000"/>
          </a:xfrm>
          <a:prstGeom prst="rect">
            <a:avLst/>
          </a:prstGeom>
          <a:solidFill>
            <a:schemeClr val="bg2"/>
          </a:solidFill>
          <a:ln>
            <a:solidFill>
              <a:schemeClr val="bg2">
                <a:lumMod val="9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latin typeface="Meiryo UI" panose="020B0604030504040204" pitchFamily="50" charset="-128"/>
                <a:ea typeface="Meiryo UI" panose="020B0604030504040204" pitchFamily="50" charset="-128"/>
              </a:rPr>
              <a:t>１．伴走事業者概要</a:t>
            </a:r>
          </a:p>
        </p:txBody>
      </p:sp>
      <p:sp>
        <p:nvSpPr>
          <p:cNvPr id="9" name="正方形/長方形 8">
            <a:extLst>
              <a:ext uri="{FF2B5EF4-FFF2-40B4-BE49-F238E27FC236}">
                <a16:creationId xmlns:a16="http://schemas.microsoft.com/office/drawing/2014/main" id="{78E73668-8AA3-AC9D-FB8B-B629EE2B7A52}"/>
              </a:ext>
            </a:extLst>
          </p:cNvPr>
          <p:cNvSpPr/>
          <p:nvPr/>
        </p:nvSpPr>
        <p:spPr>
          <a:xfrm>
            <a:off x="5135080" y="889465"/>
            <a:ext cx="4320000" cy="288000"/>
          </a:xfrm>
          <a:prstGeom prst="rect">
            <a:avLst/>
          </a:prstGeom>
          <a:solidFill>
            <a:schemeClr val="bg2"/>
          </a:solidFill>
          <a:ln>
            <a:solidFill>
              <a:schemeClr val="bg2">
                <a:lumMod val="9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latin typeface="Meiryo UI" panose="020B0604030504040204" pitchFamily="50" charset="-128"/>
                <a:ea typeface="Meiryo UI" panose="020B0604030504040204" pitchFamily="50" charset="-128"/>
              </a:rPr>
              <a:t>３．支援内容の詳細と期待される効果</a:t>
            </a:r>
          </a:p>
        </p:txBody>
      </p:sp>
      <p:sp>
        <p:nvSpPr>
          <p:cNvPr id="10" name="正方形/長方形 9">
            <a:extLst>
              <a:ext uri="{FF2B5EF4-FFF2-40B4-BE49-F238E27FC236}">
                <a16:creationId xmlns:a16="http://schemas.microsoft.com/office/drawing/2014/main" id="{D4BE3133-6B77-7E80-C90C-BF7048CF6082}"/>
              </a:ext>
            </a:extLst>
          </p:cNvPr>
          <p:cNvSpPr/>
          <p:nvPr/>
        </p:nvSpPr>
        <p:spPr>
          <a:xfrm>
            <a:off x="450922" y="3768367"/>
            <a:ext cx="4320000" cy="288000"/>
          </a:xfrm>
          <a:prstGeom prst="rect">
            <a:avLst/>
          </a:prstGeom>
          <a:solidFill>
            <a:schemeClr val="bg2"/>
          </a:solidFill>
          <a:ln>
            <a:solidFill>
              <a:schemeClr val="bg2">
                <a:lumMod val="9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latin typeface="Meiryo UI" panose="020B0604030504040204" pitchFamily="50" charset="-128"/>
                <a:ea typeface="Meiryo UI" panose="020B0604030504040204" pitchFamily="50" charset="-128"/>
              </a:rPr>
              <a:t>２．支援プログラムの概要</a:t>
            </a:r>
            <a:endParaRPr lang="ja-JP" alt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11" name="字幕 2">
            <a:extLst>
              <a:ext uri="{FF2B5EF4-FFF2-40B4-BE49-F238E27FC236}">
                <a16:creationId xmlns:a16="http://schemas.microsoft.com/office/drawing/2014/main" id="{3A4879B6-02DC-0697-36DC-213483806C48}"/>
              </a:ext>
            </a:extLst>
          </p:cNvPr>
          <p:cNvSpPr>
            <a:spLocks noGrp="1"/>
          </p:cNvSpPr>
          <p:nvPr>
            <p:ph type="subTitle" idx="1"/>
          </p:nvPr>
        </p:nvSpPr>
        <p:spPr>
          <a:xfrm>
            <a:off x="183000" y="219751"/>
            <a:ext cx="9540000" cy="360000"/>
          </a:xfrm>
        </p:spPr>
        <p:txBody>
          <a:bodyPr>
            <a:noAutofit/>
          </a:bodyPr>
          <a:lstStyle/>
          <a:p>
            <a:pPr algn="l"/>
            <a:r>
              <a:rPr kumimoji="1" lang="ja-JP" altLang="en-US" sz="1800">
                <a:latin typeface="Meiryo UI" panose="020B0604030504040204" pitchFamily="50" charset="-128"/>
                <a:ea typeface="Meiryo UI" panose="020B0604030504040204" pitchFamily="50" charset="-128"/>
              </a:rPr>
              <a:t>提案概要（サマリー）</a:t>
            </a:r>
          </a:p>
        </p:txBody>
      </p:sp>
      <p:sp>
        <p:nvSpPr>
          <p:cNvPr id="13" name="正方形/長方形 12">
            <a:extLst>
              <a:ext uri="{FF2B5EF4-FFF2-40B4-BE49-F238E27FC236}">
                <a16:creationId xmlns:a16="http://schemas.microsoft.com/office/drawing/2014/main" id="{CD06910A-5D69-040A-D292-A0671E4122BD}"/>
              </a:ext>
            </a:extLst>
          </p:cNvPr>
          <p:cNvSpPr/>
          <p:nvPr/>
        </p:nvSpPr>
        <p:spPr bwMode="auto">
          <a:xfrm>
            <a:off x="450922" y="1260910"/>
            <a:ext cx="4320000" cy="2264343"/>
          </a:xfrm>
          <a:prstGeom prst="rect">
            <a:avLst/>
          </a:prstGeom>
          <a:noFill/>
          <a:ln>
            <a:solidFill>
              <a:schemeClr val="bg1">
                <a:lumMod val="85000"/>
              </a:schemeClr>
            </a:solidFill>
            <a:headEnd/>
            <a:tailEnd/>
          </a:ln>
        </p:spPr>
        <p:style>
          <a:lnRef idx="2">
            <a:schemeClr val="dk1">
              <a:shade val="50000"/>
            </a:schemeClr>
          </a:lnRef>
          <a:fillRef idx="1">
            <a:schemeClr val="dk1"/>
          </a:fillRef>
          <a:effectRef idx="0">
            <a:schemeClr val="dk1"/>
          </a:effectRef>
          <a:fontRef idx="minor">
            <a:schemeClr val="lt1"/>
          </a:fontRef>
        </p:style>
        <p:txBody>
          <a:bodyPr wrap="square" rtlCol="0" anchor="ctr"/>
          <a:lstStyle/>
          <a:p>
            <a:pPr marL="171450" indent="-171450">
              <a:buFont typeface="Arial" panose="020B0604020202020204" pitchFamily="34" charset="0"/>
              <a:buChar char="•"/>
            </a:pPr>
            <a:r>
              <a:rPr lang="ja-JP" altLang="en-US" sz="1200">
                <a:solidFill>
                  <a:srgbClr val="FF0000"/>
                </a:solidFill>
                <a:latin typeface="Meiryo UI" panose="020B0604030504040204" pitchFamily="50" charset="-128"/>
                <a:ea typeface="Meiryo UI" panose="020B0604030504040204" pitchFamily="50" charset="-128"/>
              </a:rPr>
              <a:t>伴走</a:t>
            </a:r>
            <a:r>
              <a:rPr kumimoji="0" lang="ja-JP" altLang="en-US" sz="1200">
                <a:solidFill>
                  <a:srgbClr val="FF0000"/>
                </a:solidFill>
                <a:latin typeface="Meiryo UI" panose="020B0604030504040204" pitchFamily="50" charset="-128"/>
                <a:ea typeface="Meiryo UI" panose="020B0604030504040204" pitchFamily="50" charset="-128"/>
              </a:rPr>
              <a:t>事業者名：○○○○株式会社</a:t>
            </a:r>
          </a:p>
          <a:p>
            <a:pPr marL="171450" indent="-171450">
              <a:buFont typeface="Arial" panose="020B0604020202020204" pitchFamily="34" charset="0"/>
              <a:buChar char="•"/>
            </a:pPr>
            <a:r>
              <a:rPr kumimoji="0" lang="en-US" altLang="ja-JP" sz="1200">
                <a:solidFill>
                  <a:srgbClr val="FF0000"/>
                </a:solidFill>
                <a:latin typeface="Meiryo UI" panose="020B0604030504040204" pitchFamily="50" charset="-128"/>
                <a:ea typeface="Meiryo UI" panose="020B0604030504040204" pitchFamily="50" charset="-128"/>
              </a:rPr>
              <a:t>2020</a:t>
            </a:r>
            <a:r>
              <a:rPr kumimoji="0" lang="ja-JP" altLang="en-US" sz="1200">
                <a:solidFill>
                  <a:srgbClr val="FF0000"/>
                </a:solidFill>
                <a:latin typeface="Meiryo UI" panose="020B0604030504040204" pitchFamily="50" charset="-128"/>
                <a:ea typeface="Meiryo UI" panose="020B0604030504040204" pitchFamily="50" charset="-128"/>
              </a:rPr>
              <a:t>年より○○県</a:t>
            </a:r>
            <a:r>
              <a:rPr kumimoji="0" lang="en-US" altLang="ja-JP" sz="1200">
                <a:solidFill>
                  <a:srgbClr val="FF0000"/>
                </a:solidFill>
                <a:latin typeface="Meiryo UI" panose="020B0604030504040204" pitchFamily="50" charset="-128"/>
                <a:ea typeface="Meiryo UI" panose="020B0604030504040204" pitchFamily="50" charset="-128"/>
              </a:rPr>
              <a:t>××</a:t>
            </a:r>
            <a:r>
              <a:rPr kumimoji="0" lang="ja-JP" altLang="en-US" sz="1200">
                <a:solidFill>
                  <a:srgbClr val="FF0000"/>
                </a:solidFill>
                <a:latin typeface="Meiryo UI" panose="020B0604030504040204" pitchFamily="50" charset="-128"/>
                <a:ea typeface="Meiryo UI" panose="020B0604030504040204" pitchFamily="50" charset="-128"/>
              </a:rPr>
              <a:t>地域（△△市、□□市、●●町の３市町。人口計</a:t>
            </a:r>
            <a:r>
              <a:rPr kumimoji="0" lang="en-US" altLang="ja-JP" sz="1200">
                <a:solidFill>
                  <a:srgbClr val="FF0000"/>
                </a:solidFill>
                <a:latin typeface="Meiryo UI" panose="020B0604030504040204" pitchFamily="50" charset="-128"/>
                <a:ea typeface="Meiryo UI" panose="020B0604030504040204" pitchFamily="50" charset="-128"/>
              </a:rPr>
              <a:t>XX</a:t>
            </a:r>
            <a:r>
              <a:rPr kumimoji="0" lang="ja-JP" altLang="en-US" sz="1200">
                <a:solidFill>
                  <a:srgbClr val="FF0000"/>
                </a:solidFill>
                <a:latin typeface="Meiryo UI" panose="020B0604030504040204" pitchFamily="50" charset="-128"/>
                <a:ea typeface="Meiryo UI" panose="020B0604030504040204" pitchFamily="50" charset="-128"/>
              </a:rPr>
              <a:t>万人）の企業を対象に「地域の人事部」事業を実施。地域内の企業では、将来的に経営や事業の中核を担う人材となるよう育てていく若手人材が不足しており、こうした企業と地域外の若年層のマッチング事業に注力している。</a:t>
            </a:r>
            <a:endParaRPr kumimoji="0" lang="en-US" altLang="ja-JP" sz="1200">
              <a:solidFill>
                <a:srgbClr val="FF0000"/>
              </a:solidFill>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kumimoji="0" lang="ja-JP" altLang="en-US" sz="1200">
                <a:solidFill>
                  <a:srgbClr val="FF0000"/>
                </a:solidFill>
                <a:latin typeface="Meiryo UI" panose="020B0604030504040204" pitchFamily="50" charset="-128"/>
                <a:ea typeface="Meiryo UI" panose="020B0604030504040204" pitchFamily="50" charset="-128"/>
              </a:rPr>
              <a:t>地域外の若年層からの応募数は計</a:t>
            </a:r>
            <a:r>
              <a:rPr kumimoji="0" lang="en-US" altLang="ja-JP" sz="1200">
                <a:solidFill>
                  <a:srgbClr val="FF0000"/>
                </a:solidFill>
                <a:latin typeface="Meiryo UI" panose="020B0604030504040204" pitchFamily="50" charset="-128"/>
                <a:ea typeface="Meiryo UI" panose="020B0604030504040204" pitchFamily="50" charset="-128"/>
              </a:rPr>
              <a:t>XX</a:t>
            </a:r>
            <a:r>
              <a:rPr kumimoji="0" lang="ja-JP" altLang="en-US" sz="1200">
                <a:solidFill>
                  <a:srgbClr val="FF0000"/>
                </a:solidFill>
                <a:latin typeface="Meiryo UI" panose="020B0604030504040204" pitchFamily="50" charset="-128"/>
                <a:ea typeface="Meiryo UI" panose="020B0604030504040204" pitchFamily="50" charset="-128"/>
              </a:rPr>
              <a:t>人に達し、そのうち</a:t>
            </a:r>
            <a:r>
              <a:rPr kumimoji="0" lang="en-US" altLang="ja-JP" sz="1200">
                <a:solidFill>
                  <a:srgbClr val="FF0000"/>
                </a:solidFill>
                <a:latin typeface="Meiryo UI" panose="020B0604030504040204" pitchFamily="50" charset="-128"/>
                <a:ea typeface="Meiryo UI" panose="020B0604030504040204" pitchFamily="50" charset="-128"/>
              </a:rPr>
              <a:t>XX</a:t>
            </a:r>
            <a:r>
              <a:rPr kumimoji="0" lang="ja-JP" altLang="en-US" sz="1200">
                <a:solidFill>
                  <a:srgbClr val="FF0000"/>
                </a:solidFill>
                <a:latin typeface="Meiryo UI" panose="020B0604030504040204" pitchFamily="50" charset="-128"/>
                <a:ea typeface="Meiryo UI" panose="020B0604030504040204" pitchFamily="50" charset="-128"/>
              </a:rPr>
              <a:t>人が地域内企業への就職やインターンシップなどに至り、</a:t>
            </a:r>
            <a:r>
              <a:rPr kumimoji="0" lang="en-US" altLang="ja-JP" sz="1200">
                <a:solidFill>
                  <a:srgbClr val="FF0000"/>
                </a:solidFill>
                <a:latin typeface="Meiryo UI" panose="020B0604030504040204" pitchFamily="50" charset="-128"/>
                <a:ea typeface="Meiryo UI" panose="020B0604030504040204" pitchFamily="50" charset="-128"/>
              </a:rPr>
              <a:t>XX</a:t>
            </a:r>
            <a:r>
              <a:rPr kumimoji="0" lang="ja-JP" altLang="en-US" sz="1200">
                <a:solidFill>
                  <a:srgbClr val="FF0000"/>
                </a:solidFill>
                <a:latin typeface="Meiryo UI" panose="020B0604030504040204" pitchFamily="50" charset="-128"/>
                <a:ea typeface="Meiryo UI" panose="020B0604030504040204" pitchFamily="50" charset="-128"/>
              </a:rPr>
              <a:t>人が現在も地域内企業で働き続けている。こうした若年層のマッチングの経験を活かし、近年は他の地域の人事部事業者に向けた講演等も行っている。</a:t>
            </a:r>
            <a:endParaRPr kumimoji="0" lang="ja-JP" altLang="en-US" sz="1200" strike="sngStrike">
              <a:solidFill>
                <a:srgbClr val="FF0000"/>
              </a:solidFill>
              <a:latin typeface="Meiryo UI" panose="020B0604030504040204" pitchFamily="50" charset="-128"/>
              <a:ea typeface="Meiryo UI" panose="020B0604030504040204" pitchFamily="50" charset="-128"/>
            </a:endParaRPr>
          </a:p>
        </p:txBody>
      </p:sp>
      <p:sp>
        <p:nvSpPr>
          <p:cNvPr id="18" name="正方形/長方形 17">
            <a:extLst>
              <a:ext uri="{FF2B5EF4-FFF2-40B4-BE49-F238E27FC236}">
                <a16:creationId xmlns:a16="http://schemas.microsoft.com/office/drawing/2014/main" id="{003735FE-6C93-AA11-A8AC-FAD51FC77CA8}"/>
              </a:ext>
            </a:extLst>
          </p:cNvPr>
          <p:cNvSpPr/>
          <p:nvPr/>
        </p:nvSpPr>
        <p:spPr bwMode="auto">
          <a:xfrm>
            <a:off x="450922" y="4120156"/>
            <a:ext cx="4320000" cy="2264343"/>
          </a:xfrm>
          <a:prstGeom prst="rect">
            <a:avLst/>
          </a:prstGeom>
          <a:noFill/>
          <a:ln>
            <a:solidFill>
              <a:schemeClr val="bg1">
                <a:lumMod val="85000"/>
              </a:schemeClr>
            </a:solidFill>
            <a:headEnd/>
            <a:tailEnd/>
          </a:ln>
        </p:spPr>
        <p:style>
          <a:lnRef idx="2">
            <a:schemeClr val="dk1">
              <a:shade val="50000"/>
            </a:schemeClr>
          </a:lnRef>
          <a:fillRef idx="1">
            <a:schemeClr val="dk1"/>
          </a:fillRef>
          <a:effectRef idx="0">
            <a:schemeClr val="dk1"/>
          </a:effectRef>
          <a:fontRef idx="minor">
            <a:schemeClr val="lt1"/>
          </a:fontRef>
        </p:style>
        <p:txBody>
          <a:bodyPr wrap="square" rtlCol="0" anchor="ctr"/>
          <a:lstStyle/>
          <a:p>
            <a:pPr marL="171450" indent="-171450">
              <a:buFont typeface="Arial" panose="020B0604020202020204" pitchFamily="34" charset="0"/>
              <a:buChar char="•"/>
            </a:pPr>
            <a:r>
              <a:rPr kumimoji="0" lang="ja-JP" altLang="en-US" sz="1200">
                <a:solidFill>
                  <a:srgbClr val="FF0000"/>
                </a:solidFill>
                <a:latin typeface="Meiryo UI" panose="020B0604030504040204" pitchFamily="50" charset="-128"/>
                <a:ea typeface="Meiryo UI" panose="020B0604030504040204" pitchFamily="50" charset="-128"/>
              </a:rPr>
              <a:t>勉強会では主に、他地域の若年層に選ばれる企業となるためのノウハウや採用選考時のポイント、マッチング後の定着・育成に向けた手法を中心に紹介する。</a:t>
            </a:r>
            <a:br>
              <a:rPr lang="en-US" altLang="ja-JP" sz="1200">
                <a:solidFill>
                  <a:srgbClr val="FF0000"/>
                </a:solidFill>
                <a:latin typeface="Meiryo UI" panose="020B0604030504040204" pitchFamily="50" charset="-128"/>
                <a:ea typeface="Meiryo UI" panose="020B0604030504040204" pitchFamily="50" charset="-128"/>
              </a:rPr>
            </a:br>
            <a:r>
              <a:rPr kumimoji="0" lang="ja-JP" altLang="en-US" sz="1200">
                <a:solidFill>
                  <a:srgbClr val="FF0000"/>
                </a:solidFill>
                <a:latin typeface="Meiryo UI" panose="020B0604030504040204" pitchFamily="50" charset="-128"/>
                <a:ea typeface="Meiryo UI" panose="020B0604030504040204" pitchFamily="50" charset="-128"/>
              </a:rPr>
              <a:t>また、実際にこうした人材の紹介、育成支援を「地域の人事部」として行った地域企業の協力を得て現場見学会を開催し、企業や紹介した社員の目線に立ったニーズもあわせて紹介する。</a:t>
            </a:r>
            <a:br>
              <a:rPr kumimoji="0" lang="en-US" altLang="ja-JP" sz="1200">
                <a:solidFill>
                  <a:srgbClr val="FF0000"/>
                </a:solidFill>
                <a:latin typeface="Meiryo UI" panose="020B0604030504040204" pitchFamily="50" charset="-128"/>
                <a:ea typeface="Meiryo UI" panose="020B0604030504040204" pitchFamily="50" charset="-128"/>
              </a:rPr>
            </a:br>
            <a:r>
              <a:rPr kumimoji="0" lang="ja-JP" altLang="en-US" sz="1200">
                <a:solidFill>
                  <a:srgbClr val="FF0000"/>
                </a:solidFill>
                <a:latin typeface="Meiryo UI" panose="020B0604030504040204" pitchFamily="50" charset="-128"/>
                <a:ea typeface="Meiryo UI" panose="020B0604030504040204" pitchFamily="50" charset="-128"/>
              </a:rPr>
              <a:t>年度中に２回の開催を予定。それぞれ</a:t>
            </a:r>
            <a:r>
              <a:rPr kumimoji="0" lang="en-US" altLang="ja-JP" sz="1200">
                <a:solidFill>
                  <a:srgbClr val="FF0000"/>
                </a:solidFill>
                <a:latin typeface="Meiryo UI" panose="020B0604030504040204" pitchFamily="50" charset="-128"/>
                <a:ea typeface="Meiryo UI" panose="020B0604030504040204" pitchFamily="50" charset="-128"/>
              </a:rPr>
              <a:t>5</a:t>
            </a:r>
            <a:r>
              <a:rPr kumimoji="0" lang="ja-JP" altLang="en-US" sz="1200">
                <a:solidFill>
                  <a:srgbClr val="FF0000"/>
                </a:solidFill>
                <a:latin typeface="Meiryo UI" panose="020B0604030504040204" pitchFamily="50" charset="-128"/>
                <a:ea typeface="Meiryo UI" panose="020B0604030504040204" pitchFamily="50" charset="-128"/>
              </a:rPr>
              <a:t>～</a:t>
            </a:r>
            <a:r>
              <a:rPr kumimoji="0" lang="en-US" altLang="ja-JP" sz="1200">
                <a:solidFill>
                  <a:srgbClr val="FF0000"/>
                </a:solidFill>
                <a:latin typeface="Meiryo UI" panose="020B0604030504040204" pitchFamily="50" charset="-128"/>
                <a:ea typeface="Meiryo UI" panose="020B0604030504040204" pitchFamily="50" charset="-128"/>
              </a:rPr>
              <a:t>10</a:t>
            </a:r>
            <a:r>
              <a:rPr kumimoji="0" lang="ja-JP" altLang="en-US" sz="1200">
                <a:solidFill>
                  <a:srgbClr val="FF0000"/>
                </a:solidFill>
                <a:latin typeface="Meiryo UI" panose="020B0604030504040204" pitchFamily="50" charset="-128"/>
                <a:ea typeface="Meiryo UI" panose="020B0604030504040204" pitchFamily="50" charset="-128"/>
              </a:rPr>
              <a:t>事業者が参加するよう事務局と連携して情報発信を行う。</a:t>
            </a:r>
            <a:endParaRPr kumimoji="0" lang="en-US" altLang="ja-JP" sz="1200">
              <a:solidFill>
                <a:srgbClr val="FF0000"/>
              </a:solidFill>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endParaRPr kumimoji="0" lang="en-US" altLang="ja-JP" sz="1200">
              <a:solidFill>
                <a:srgbClr val="FF0000"/>
              </a:solidFill>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kumimoji="0" lang="ja-JP" altLang="en-US" sz="1200">
                <a:solidFill>
                  <a:srgbClr val="FF0000"/>
                </a:solidFill>
                <a:latin typeface="Meiryo UI" panose="020B0604030504040204" pitchFamily="50" charset="-128"/>
                <a:ea typeface="Meiryo UI" panose="020B0604030504040204" pitchFamily="50" charset="-128"/>
              </a:rPr>
              <a:t>個別相談は</a:t>
            </a:r>
            <a:r>
              <a:rPr kumimoji="0" lang="en-US" altLang="ja-JP" sz="1200">
                <a:solidFill>
                  <a:srgbClr val="FF0000"/>
                </a:solidFill>
                <a:latin typeface="Meiryo UI" panose="020B0604030504040204" pitchFamily="50" charset="-128"/>
                <a:ea typeface="Meiryo UI" panose="020B0604030504040204" pitchFamily="50" charset="-128"/>
              </a:rPr>
              <a:t>10</a:t>
            </a:r>
            <a:r>
              <a:rPr lang="ja-JP" altLang="en-US" sz="1200">
                <a:solidFill>
                  <a:srgbClr val="FF0000"/>
                </a:solidFill>
                <a:latin typeface="Meiryo UI" panose="020B0604030504040204" pitchFamily="50" charset="-128"/>
                <a:ea typeface="Meiryo UI" panose="020B0604030504040204" pitchFamily="50" charset="-128"/>
              </a:rPr>
              <a:t>事業者ほど</a:t>
            </a:r>
            <a:r>
              <a:rPr kumimoji="0" lang="ja-JP" altLang="en-US" sz="1200">
                <a:solidFill>
                  <a:srgbClr val="FF0000"/>
                </a:solidFill>
                <a:latin typeface="Meiryo UI" panose="020B0604030504040204" pitchFamily="50" charset="-128"/>
                <a:ea typeface="Meiryo UI" panose="020B0604030504040204" pitchFamily="50" charset="-128"/>
              </a:rPr>
              <a:t>の対応を想定。少なくとも月に１回は面談を実施し、事業のサービス内容のほか、マーケティング戦略やマネタイズについても適宜助言を行う。</a:t>
            </a:r>
          </a:p>
        </p:txBody>
      </p:sp>
      <p:sp>
        <p:nvSpPr>
          <p:cNvPr id="19" name="正方形/長方形 18">
            <a:extLst>
              <a:ext uri="{FF2B5EF4-FFF2-40B4-BE49-F238E27FC236}">
                <a16:creationId xmlns:a16="http://schemas.microsoft.com/office/drawing/2014/main" id="{E023EDC5-F19B-D2DB-3F60-3054C7E30218}"/>
              </a:ext>
            </a:extLst>
          </p:cNvPr>
          <p:cNvSpPr/>
          <p:nvPr/>
        </p:nvSpPr>
        <p:spPr bwMode="auto">
          <a:xfrm>
            <a:off x="5135078" y="1260834"/>
            <a:ext cx="4320000" cy="5140768"/>
          </a:xfrm>
          <a:prstGeom prst="rect">
            <a:avLst/>
          </a:prstGeom>
          <a:noFill/>
          <a:ln>
            <a:solidFill>
              <a:schemeClr val="bg1">
                <a:lumMod val="85000"/>
              </a:schemeClr>
            </a:solidFill>
            <a:headEnd/>
            <a:tailEnd/>
          </a:ln>
        </p:spPr>
        <p:style>
          <a:lnRef idx="2">
            <a:schemeClr val="dk1">
              <a:shade val="50000"/>
            </a:schemeClr>
          </a:lnRef>
          <a:fillRef idx="1">
            <a:schemeClr val="dk1"/>
          </a:fillRef>
          <a:effectRef idx="0">
            <a:schemeClr val="dk1"/>
          </a:effectRef>
          <a:fontRef idx="minor">
            <a:schemeClr val="lt1"/>
          </a:fontRef>
        </p:style>
        <p:txBody>
          <a:bodyPr wrap="square" rtlCol="0" anchor="t"/>
          <a:lstStyle/>
          <a:p>
            <a:pPr marL="171450" indent="-171450">
              <a:buFont typeface="Arial" panose="020B0604020202020204" pitchFamily="34" charset="0"/>
              <a:buChar char="•"/>
            </a:pPr>
            <a:r>
              <a:rPr lang="ja-JP" altLang="en-US" sz="1200">
                <a:solidFill>
                  <a:srgbClr val="FF0000"/>
                </a:solidFill>
                <a:latin typeface="Meiryo UI" panose="020B0604030504040204" pitchFamily="50" charset="-128"/>
                <a:ea typeface="Meiryo UI" panose="020B0604030504040204" pitchFamily="50" charset="-128"/>
              </a:rPr>
              <a:t>支援方針として、</a:t>
            </a:r>
            <a:r>
              <a:rPr kumimoji="0" lang="ja-JP" altLang="en-US" sz="1200">
                <a:solidFill>
                  <a:srgbClr val="FF0000"/>
                </a:solidFill>
                <a:latin typeface="Meiryo UI" panose="020B0604030504040204" pitchFamily="50" charset="-128"/>
                <a:ea typeface="Meiryo UI" panose="020B0604030504040204" pitchFamily="50" charset="-128"/>
              </a:rPr>
              <a:t> 「地域の人事部」が企業ニーズを把握するためのノウハウを会得すること、企業ニーズとサービスに連続性が生まれるよう改善を指導すること、利益が生まれるようマネタイズの知見を伝えることとする。</a:t>
            </a:r>
            <a:endParaRPr lang="en-US" altLang="ja-JP" sz="1200">
              <a:solidFill>
                <a:srgbClr val="FF0000"/>
              </a:solidFill>
              <a:latin typeface="Meiryo UI" panose="020B0604030504040204" pitchFamily="50" charset="-128"/>
              <a:ea typeface="Meiryo UI" panose="020B0604030504040204" pitchFamily="50" charset="-128"/>
            </a:endParaRPr>
          </a:p>
          <a:p>
            <a:endParaRPr kumimoji="0" lang="en-US" altLang="ja-JP" sz="1200" strike="sngStrike">
              <a:solidFill>
                <a:srgbClr val="FF0000"/>
              </a:solidFill>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kumimoji="0" lang="ja-JP" altLang="en-US" sz="1200">
                <a:solidFill>
                  <a:srgbClr val="FF0000"/>
                </a:solidFill>
                <a:latin typeface="Meiryo UI" panose="020B0604030504040204" pitchFamily="50" charset="-128"/>
                <a:ea typeface="Meiryo UI" panose="020B0604030504040204" pitchFamily="50" charset="-128"/>
              </a:rPr>
              <a:t>勉強会は年度中に２回開催するなかで、</a:t>
            </a:r>
            <a:r>
              <a:rPr lang="ja-JP" altLang="en-US" sz="1200">
                <a:solidFill>
                  <a:srgbClr val="FF0000"/>
                </a:solidFill>
                <a:latin typeface="Meiryo UI" panose="020B0604030504040204" pitchFamily="50" charset="-128"/>
                <a:ea typeface="Meiryo UI" panose="020B0604030504040204" pitchFamily="50" charset="-128"/>
              </a:rPr>
              <a:t>１</a:t>
            </a:r>
            <a:r>
              <a:rPr kumimoji="0" lang="ja-JP" altLang="en-US" sz="1200">
                <a:solidFill>
                  <a:srgbClr val="FF0000"/>
                </a:solidFill>
                <a:latin typeface="Meiryo UI" panose="020B0604030504040204" pitchFamily="50" charset="-128"/>
                <a:ea typeface="Meiryo UI" panose="020B0604030504040204" pitchFamily="50" charset="-128"/>
              </a:rPr>
              <a:t>回目は幅広い対象者を想定して若年層の確保・定着・育成の手法を、実際の事例を交えながら講義形式で紹介する。</a:t>
            </a:r>
            <a:r>
              <a:rPr kumimoji="0" lang="en-US" altLang="ja-JP" sz="1200">
                <a:solidFill>
                  <a:srgbClr val="FF0000"/>
                </a:solidFill>
                <a:latin typeface="Meiryo UI" panose="020B0604030504040204" pitchFamily="50" charset="-128"/>
                <a:ea typeface="Meiryo UI" panose="020B0604030504040204" pitchFamily="50" charset="-128"/>
              </a:rPr>
              <a:t>2</a:t>
            </a:r>
            <a:r>
              <a:rPr kumimoji="0" lang="ja-JP" altLang="en-US" sz="1200">
                <a:solidFill>
                  <a:srgbClr val="FF0000"/>
                </a:solidFill>
                <a:latin typeface="Meiryo UI" panose="020B0604030504040204" pitchFamily="50" charset="-128"/>
                <a:ea typeface="Meiryo UI" panose="020B0604030504040204" pitchFamily="50" charset="-128"/>
              </a:rPr>
              <a:t>回目は現場見学会を中心として、企業ニーズや充足度合い、今後の課題等を聞き取り、その内容を踏まえて今後必要なサービスを検討するワークショップ形式で実施する。</a:t>
            </a:r>
            <a:endParaRPr kumimoji="0" lang="en-US" altLang="ja-JP" sz="1200">
              <a:solidFill>
                <a:srgbClr val="FF0000"/>
              </a:solidFill>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kumimoji="0" lang="ja-JP" altLang="en-US" sz="1200">
                <a:solidFill>
                  <a:srgbClr val="FF0000"/>
                </a:solidFill>
                <a:latin typeface="Meiryo UI" panose="020B0604030504040204" pitchFamily="50" charset="-128"/>
                <a:ea typeface="Meiryo UI" panose="020B0604030504040204" pitchFamily="50" charset="-128"/>
              </a:rPr>
              <a:t>間接補助事業者は勉強会を通じて、地域外の若年層にアプローチするための手法や、同じ課題を抱えている地域内企業の掘り起こしをするためのノウハウ等を会得する。</a:t>
            </a:r>
            <a:endParaRPr kumimoji="0" lang="en-US" altLang="ja-JP" sz="1200">
              <a:solidFill>
                <a:srgbClr val="FF0000"/>
              </a:solidFill>
              <a:latin typeface="Meiryo UI" panose="020B0604030504040204" pitchFamily="50" charset="-128"/>
              <a:ea typeface="Meiryo UI" panose="020B0604030504040204" pitchFamily="50" charset="-128"/>
            </a:endParaRPr>
          </a:p>
          <a:p>
            <a:endParaRPr lang="en-US" altLang="ja-JP" sz="1200">
              <a:solidFill>
                <a:srgbClr val="FF0000"/>
              </a:solidFill>
              <a:latin typeface="Meiryo UI" panose="020B0604030504040204" pitchFamily="50" charset="-128"/>
              <a:ea typeface="Meiryo UI" panose="020B0604030504040204" pitchFamily="50" charset="-128"/>
            </a:endParaRPr>
          </a:p>
          <a:p>
            <a:endParaRPr lang="en-US" altLang="ja-JP" sz="1200">
              <a:solidFill>
                <a:srgbClr val="FF0000"/>
              </a:solidFill>
              <a:latin typeface="Meiryo UI" panose="020B0604030504040204" pitchFamily="50" charset="-128"/>
              <a:ea typeface="Meiryo UI" panose="020B0604030504040204" pitchFamily="50" charset="-128"/>
            </a:endParaRPr>
          </a:p>
          <a:p>
            <a:endParaRPr lang="en-US" altLang="ja-JP" sz="1200">
              <a:solidFill>
                <a:srgbClr val="FF0000"/>
              </a:solidFill>
              <a:latin typeface="Meiryo UI" panose="020B0604030504040204" pitchFamily="50" charset="-128"/>
              <a:ea typeface="Meiryo UI" panose="020B0604030504040204" pitchFamily="50" charset="-128"/>
            </a:endParaRPr>
          </a:p>
          <a:p>
            <a:endParaRPr lang="en-US" altLang="ja-JP" sz="1200">
              <a:solidFill>
                <a:srgbClr val="FF0000"/>
              </a:solidFill>
              <a:latin typeface="Meiryo UI" panose="020B0604030504040204" pitchFamily="50" charset="-128"/>
              <a:ea typeface="Meiryo UI" panose="020B0604030504040204" pitchFamily="50" charset="-128"/>
            </a:endParaRPr>
          </a:p>
          <a:p>
            <a:endParaRPr lang="en-US" altLang="ja-JP" sz="1200">
              <a:solidFill>
                <a:srgbClr val="FF0000"/>
              </a:solidFill>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kumimoji="0" lang="ja-JP" altLang="en-US" sz="1200">
                <a:solidFill>
                  <a:srgbClr val="FF0000"/>
                </a:solidFill>
                <a:latin typeface="Meiryo UI" panose="020B0604030504040204" pitchFamily="50" charset="-128"/>
                <a:ea typeface="Meiryo UI" panose="020B0604030504040204" pitchFamily="50" charset="-128"/>
              </a:rPr>
              <a:t>個別相談は、汎用的な内容を紹介する勉強会と差別化を図る観点から、事業者との面談を通じて挙げられた事業の強みや課題を踏まえて、いかにサービス</a:t>
            </a:r>
            <a:r>
              <a:rPr lang="ja-JP" altLang="en-US" sz="1200">
                <a:solidFill>
                  <a:srgbClr val="FF0000"/>
                </a:solidFill>
                <a:latin typeface="Meiryo UI" panose="020B0604030504040204" pitchFamily="50" charset="-128"/>
                <a:ea typeface="Meiryo UI" panose="020B0604030504040204" pitchFamily="50" charset="-128"/>
              </a:rPr>
              <a:t>の収益化を図っていくかに特化して助言・指導を行う。マネタイズを図る際にボトルネックとなっている点を支援先の事業者と共に探り出していくよう支援を行う。</a:t>
            </a:r>
            <a:endParaRPr kumimoji="0" lang="ja-JP" altLang="en-US" sz="1200" strike="sngStrike">
              <a:solidFill>
                <a:srgbClr val="FF0000"/>
              </a:solidFill>
              <a:latin typeface="Meiryo UI" panose="020B0604030504040204" pitchFamily="50" charset="-128"/>
              <a:ea typeface="Meiryo UI" panose="020B0604030504040204" pitchFamily="50" charset="-128"/>
            </a:endParaRPr>
          </a:p>
        </p:txBody>
      </p:sp>
      <p:sp>
        <p:nvSpPr>
          <p:cNvPr id="20" name="正方形/長方形 19">
            <a:extLst>
              <a:ext uri="{FF2B5EF4-FFF2-40B4-BE49-F238E27FC236}">
                <a16:creationId xmlns:a16="http://schemas.microsoft.com/office/drawing/2014/main" id="{5808A3E3-4544-10F4-CDD6-9E7DE96D6A7D}"/>
              </a:ext>
            </a:extLst>
          </p:cNvPr>
          <p:cNvSpPr/>
          <p:nvPr/>
        </p:nvSpPr>
        <p:spPr>
          <a:xfrm>
            <a:off x="2400580" y="164482"/>
            <a:ext cx="828000" cy="522000"/>
          </a:xfrm>
          <a:prstGeom prst="rect">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600">
                <a:solidFill>
                  <a:srgbClr val="FF0000"/>
                </a:solidFill>
                <a:latin typeface="Meiryo UI" panose="020B0604030504040204" pitchFamily="50" charset="-128"/>
                <a:ea typeface="Meiryo UI" panose="020B0604030504040204" pitchFamily="50" charset="-128"/>
              </a:rPr>
              <a:t>記入例</a:t>
            </a:r>
          </a:p>
        </p:txBody>
      </p:sp>
      <p:grpSp>
        <p:nvGrpSpPr>
          <p:cNvPr id="22" name="グループ化 21">
            <a:extLst>
              <a:ext uri="{FF2B5EF4-FFF2-40B4-BE49-F238E27FC236}">
                <a16:creationId xmlns:a16="http://schemas.microsoft.com/office/drawing/2014/main" id="{2A2E85FC-2991-A917-29BE-81181704E81B}"/>
              </a:ext>
            </a:extLst>
          </p:cNvPr>
          <p:cNvGrpSpPr/>
          <p:nvPr/>
        </p:nvGrpSpPr>
        <p:grpSpPr>
          <a:xfrm>
            <a:off x="5221148" y="3912367"/>
            <a:ext cx="4147860" cy="619858"/>
            <a:chOff x="5221762" y="4447553"/>
            <a:chExt cx="4147860" cy="619858"/>
          </a:xfrm>
        </p:grpSpPr>
        <p:pic>
          <p:nvPicPr>
            <p:cNvPr id="23" name="グラフィックス 22" descr="都市 単色塗りつぶし">
              <a:extLst>
                <a:ext uri="{FF2B5EF4-FFF2-40B4-BE49-F238E27FC236}">
                  <a16:creationId xmlns:a16="http://schemas.microsoft.com/office/drawing/2014/main" id="{D8EE1A0A-2C30-4DCE-4874-07D25801A3C6}"/>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8648394" y="4468270"/>
              <a:ext cx="360000" cy="360000"/>
            </a:xfrm>
            <a:prstGeom prst="rect">
              <a:avLst/>
            </a:prstGeom>
          </p:spPr>
        </p:pic>
        <p:pic>
          <p:nvPicPr>
            <p:cNvPr id="24" name="グラフィックス 23" descr="建物 枠線">
              <a:extLst>
                <a:ext uri="{FF2B5EF4-FFF2-40B4-BE49-F238E27FC236}">
                  <a16:creationId xmlns:a16="http://schemas.microsoft.com/office/drawing/2014/main" id="{EBE292E3-5A1B-9041-AEBD-1582748A30EC}"/>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7115078" y="4468270"/>
              <a:ext cx="360000" cy="360000"/>
            </a:xfrm>
            <a:prstGeom prst="rect">
              <a:avLst/>
            </a:prstGeom>
          </p:spPr>
        </p:pic>
        <p:pic>
          <p:nvPicPr>
            <p:cNvPr id="25" name="グラフィックス 24" descr="工場 単色塗りつぶし">
              <a:extLst>
                <a:ext uri="{FF2B5EF4-FFF2-40B4-BE49-F238E27FC236}">
                  <a16:creationId xmlns:a16="http://schemas.microsoft.com/office/drawing/2014/main" id="{2A9BEDEE-4CD7-211F-D072-215CED8FE9B9}"/>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5581762" y="4468270"/>
              <a:ext cx="360000" cy="360000"/>
            </a:xfrm>
            <a:prstGeom prst="rect">
              <a:avLst/>
            </a:prstGeom>
          </p:spPr>
        </p:pic>
        <p:sp>
          <p:nvSpPr>
            <p:cNvPr id="26" name="正方形/長方形 25">
              <a:extLst>
                <a:ext uri="{FF2B5EF4-FFF2-40B4-BE49-F238E27FC236}">
                  <a16:creationId xmlns:a16="http://schemas.microsoft.com/office/drawing/2014/main" id="{C384B362-B840-524A-7CCF-9ADA7665F4C3}"/>
                </a:ext>
              </a:extLst>
            </p:cNvPr>
            <p:cNvSpPr/>
            <p:nvPr/>
          </p:nvSpPr>
          <p:spPr>
            <a:xfrm>
              <a:off x="8253622" y="4887411"/>
              <a:ext cx="1116000" cy="180000"/>
            </a:xfrm>
            <a:prstGeom prst="rect">
              <a:avLst/>
            </a:prstGeom>
            <a:noFill/>
            <a:ln>
              <a:solidFill>
                <a:srgbClr val="FF0000"/>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0" lang="ja-JP" altLang="en-US" sz="1050">
                  <a:solidFill>
                    <a:srgbClr val="FF0000"/>
                  </a:solidFill>
                  <a:latin typeface="Meiryo UI" panose="020B0604030504040204" pitchFamily="50" charset="-128"/>
                  <a:ea typeface="Meiryo UI" panose="020B0604030504040204" pitchFamily="50" charset="-128"/>
                </a:rPr>
                <a:t>「地域の人事部」</a:t>
              </a:r>
              <a:endParaRPr kumimoji="1" lang="ja-JP" altLang="en-US" sz="1050">
                <a:solidFill>
                  <a:srgbClr val="FF0000"/>
                </a:solidFill>
                <a:latin typeface="Meiryo UI" panose="020B0604030504040204" pitchFamily="50" charset="-128"/>
                <a:ea typeface="Meiryo UI" panose="020B0604030504040204" pitchFamily="50" charset="-128"/>
              </a:endParaRPr>
            </a:p>
          </p:txBody>
        </p:sp>
        <p:sp>
          <p:nvSpPr>
            <p:cNvPr id="27" name="正方形/長方形 26">
              <a:extLst>
                <a:ext uri="{FF2B5EF4-FFF2-40B4-BE49-F238E27FC236}">
                  <a16:creationId xmlns:a16="http://schemas.microsoft.com/office/drawing/2014/main" id="{CE2ACACE-C0CB-E259-F05D-58337825925B}"/>
                </a:ext>
              </a:extLst>
            </p:cNvPr>
            <p:cNvSpPr/>
            <p:nvPr/>
          </p:nvSpPr>
          <p:spPr>
            <a:xfrm>
              <a:off x="6755078" y="4887411"/>
              <a:ext cx="1080000" cy="180000"/>
            </a:xfrm>
            <a:prstGeom prst="rect">
              <a:avLst/>
            </a:prstGeom>
            <a:noFill/>
            <a:ln>
              <a:solidFill>
                <a:srgbClr val="FF0000"/>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050">
                  <a:solidFill>
                    <a:srgbClr val="FF0000"/>
                  </a:solidFill>
                  <a:latin typeface="Meiryo UI" panose="020B0604030504040204" pitchFamily="50" charset="-128"/>
                  <a:ea typeface="Meiryo UI" panose="020B0604030504040204" pitchFamily="50" charset="-128"/>
                </a:rPr>
                <a:t>伴走</a:t>
              </a:r>
              <a:r>
                <a:rPr kumimoji="0" lang="ja-JP" altLang="en-US" sz="1050">
                  <a:solidFill>
                    <a:srgbClr val="FF0000"/>
                  </a:solidFill>
                  <a:latin typeface="Meiryo UI" panose="020B0604030504040204" pitchFamily="50" charset="-128"/>
                  <a:ea typeface="Meiryo UI" panose="020B0604030504040204" pitchFamily="50" charset="-128"/>
                </a:rPr>
                <a:t>事業者</a:t>
              </a:r>
              <a:endParaRPr kumimoji="1" lang="ja-JP" altLang="en-US" sz="1050">
                <a:solidFill>
                  <a:srgbClr val="FF0000"/>
                </a:solidFill>
                <a:latin typeface="Meiryo UI" panose="020B0604030504040204" pitchFamily="50" charset="-128"/>
                <a:ea typeface="Meiryo UI" panose="020B0604030504040204" pitchFamily="50" charset="-128"/>
              </a:endParaRPr>
            </a:p>
          </p:txBody>
        </p:sp>
        <p:sp>
          <p:nvSpPr>
            <p:cNvPr id="28" name="正方形/長方形 27">
              <a:extLst>
                <a:ext uri="{FF2B5EF4-FFF2-40B4-BE49-F238E27FC236}">
                  <a16:creationId xmlns:a16="http://schemas.microsoft.com/office/drawing/2014/main" id="{1A9224E5-CD72-2B96-A7B4-2E9A70EAA56F}"/>
                </a:ext>
              </a:extLst>
            </p:cNvPr>
            <p:cNvSpPr/>
            <p:nvPr/>
          </p:nvSpPr>
          <p:spPr>
            <a:xfrm>
              <a:off x="5221762" y="4887411"/>
              <a:ext cx="1080000" cy="180000"/>
            </a:xfrm>
            <a:prstGeom prst="rect">
              <a:avLst/>
            </a:prstGeom>
            <a:noFill/>
            <a:ln>
              <a:solidFill>
                <a:srgbClr val="FF0000"/>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a:solidFill>
                    <a:srgbClr val="FF0000"/>
                  </a:solidFill>
                  <a:latin typeface="Meiryo UI" panose="020B0604030504040204" pitchFamily="50" charset="-128"/>
                  <a:ea typeface="Meiryo UI" panose="020B0604030504040204" pitchFamily="50" charset="-128"/>
                </a:rPr>
                <a:t>地域企業</a:t>
              </a:r>
            </a:p>
          </p:txBody>
        </p:sp>
        <p:cxnSp>
          <p:nvCxnSpPr>
            <p:cNvPr id="29" name="直線矢印コネクタ 28">
              <a:extLst>
                <a:ext uri="{FF2B5EF4-FFF2-40B4-BE49-F238E27FC236}">
                  <a16:creationId xmlns:a16="http://schemas.microsoft.com/office/drawing/2014/main" id="{692D5C58-042A-E5A2-92C9-C2E7B8BE6126}"/>
                </a:ext>
              </a:extLst>
            </p:cNvPr>
            <p:cNvCxnSpPr>
              <a:cxnSpLocks/>
            </p:cNvCxnSpPr>
            <p:nvPr/>
          </p:nvCxnSpPr>
          <p:spPr>
            <a:xfrm>
              <a:off x="5941762" y="4828270"/>
              <a:ext cx="2706632"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0" name="直線矢印コネクタ 29">
              <a:extLst>
                <a:ext uri="{FF2B5EF4-FFF2-40B4-BE49-F238E27FC236}">
                  <a16:creationId xmlns:a16="http://schemas.microsoft.com/office/drawing/2014/main" id="{64E248E4-3DDE-614F-9374-F9FBEDB73D1D}"/>
                </a:ext>
              </a:extLst>
            </p:cNvPr>
            <p:cNvCxnSpPr>
              <a:cxnSpLocks/>
              <a:endCxn id="23" idx="1"/>
            </p:cNvCxnSpPr>
            <p:nvPr/>
          </p:nvCxnSpPr>
          <p:spPr>
            <a:xfrm>
              <a:off x="7437796" y="4648270"/>
              <a:ext cx="1210598"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31" name="正方形/長方形 30">
              <a:extLst>
                <a:ext uri="{FF2B5EF4-FFF2-40B4-BE49-F238E27FC236}">
                  <a16:creationId xmlns:a16="http://schemas.microsoft.com/office/drawing/2014/main" id="{161A89AA-672D-AE59-53B0-2CCCF2F3E0F3}"/>
                </a:ext>
              </a:extLst>
            </p:cNvPr>
            <p:cNvSpPr/>
            <p:nvPr/>
          </p:nvSpPr>
          <p:spPr>
            <a:xfrm>
              <a:off x="7437796" y="4447553"/>
              <a:ext cx="1152000" cy="180000"/>
            </a:xfrm>
            <a:prstGeom prst="rect">
              <a:avLst/>
            </a:prstGeom>
            <a:noFill/>
            <a:ln>
              <a:no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a:solidFill>
                    <a:srgbClr val="FF0000"/>
                  </a:solidFill>
                  <a:latin typeface="Meiryo UI" panose="020B0604030504040204" pitchFamily="50" charset="-128"/>
                  <a:ea typeface="Meiryo UI" panose="020B0604030504040204" pitchFamily="50" charset="-128"/>
                </a:rPr>
                <a:t>人材マッチング等</a:t>
              </a:r>
            </a:p>
          </p:txBody>
        </p:sp>
        <p:sp>
          <p:nvSpPr>
            <p:cNvPr id="32" name="正方形/長方形 31">
              <a:extLst>
                <a:ext uri="{FF2B5EF4-FFF2-40B4-BE49-F238E27FC236}">
                  <a16:creationId xmlns:a16="http://schemas.microsoft.com/office/drawing/2014/main" id="{6B9DD53D-31BF-8FF3-7D37-2BB6462A7542}"/>
                </a:ext>
              </a:extLst>
            </p:cNvPr>
            <p:cNvSpPr/>
            <p:nvPr/>
          </p:nvSpPr>
          <p:spPr>
            <a:xfrm>
              <a:off x="5996514" y="4637912"/>
              <a:ext cx="1152000" cy="180000"/>
            </a:xfrm>
            <a:prstGeom prst="rect">
              <a:avLst/>
            </a:prstGeom>
            <a:noFill/>
            <a:ln>
              <a:no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a:solidFill>
                    <a:srgbClr val="FF0000"/>
                  </a:solidFill>
                  <a:latin typeface="Meiryo UI" panose="020B0604030504040204" pitchFamily="50" charset="-128"/>
                  <a:ea typeface="Meiryo UI" panose="020B0604030504040204" pitchFamily="50" charset="-128"/>
                </a:rPr>
                <a:t>企業ニーズ等</a:t>
              </a:r>
            </a:p>
          </p:txBody>
        </p:sp>
      </p:grpSp>
      <p:grpSp>
        <p:nvGrpSpPr>
          <p:cNvPr id="33" name="グループ化 32">
            <a:extLst>
              <a:ext uri="{FF2B5EF4-FFF2-40B4-BE49-F238E27FC236}">
                <a16:creationId xmlns:a16="http://schemas.microsoft.com/office/drawing/2014/main" id="{706F2FBC-10D1-5B14-A94B-0C9894A0DB28}"/>
              </a:ext>
            </a:extLst>
          </p:cNvPr>
          <p:cNvGrpSpPr/>
          <p:nvPr/>
        </p:nvGrpSpPr>
        <p:grpSpPr>
          <a:xfrm>
            <a:off x="5344638" y="5770453"/>
            <a:ext cx="3899652" cy="540000"/>
            <a:chOff x="5469970" y="5781904"/>
            <a:chExt cx="3899652" cy="540000"/>
          </a:xfrm>
        </p:grpSpPr>
        <p:grpSp>
          <p:nvGrpSpPr>
            <p:cNvPr id="34" name="グループ化 33">
              <a:extLst>
                <a:ext uri="{FF2B5EF4-FFF2-40B4-BE49-F238E27FC236}">
                  <a16:creationId xmlns:a16="http://schemas.microsoft.com/office/drawing/2014/main" id="{BA8CD4FB-3088-53E2-8BE6-FF896E0DD619}"/>
                </a:ext>
              </a:extLst>
            </p:cNvPr>
            <p:cNvGrpSpPr/>
            <p:nvPr/>
          </p:nvGrpSpPr>
          <p:grpSpPr>
            <a:xfrm>
              <a:off x="7173622" y="5788535"/>
              <a:ext cx="2196000" cy="533369"/>
              <a:chOff x="7173622" y="5788535"/>
              <a:chExt cx="2196000" cy="533369"/>
            </a:xfrm>
          </p:grpSpPr>
          <p:grpSp>
            <p:nvGrpSpPr>
              <p:cNvPr id="40" name="グループ化 39">
                <a:extLst>
                  <a:ext uri="{FF2B5EF4-FFF2-40B4-BE49-F238E27FC236}">
                    <a16:creationId xmlns:a16="http://schemas.microsoft.com/office/drawing/2014/main" id="{E4449493-9F6F-148A-FD12-11D104058AAE}"/>
                  </a:ext>
                </a:extLst>
              </p:cNvPr>
              <p:cNvGrpSpPr/>
              <p:nvPr/>
            </p:nvGrpSpPr>
            <p:grpSpPr>
              <a:xfrm>
                <a:off x="7894850" y="5788535"/>
                <a:ext cx="753544" cy="360000"/>
                <a:chOff x="7941644" y="5788535"/>
                <a:chExt cx="753544" cy="360000"/>
              </a:xfrm>
            </p:grpSpPr>
            <p:pic>
              <p:nvPicPr>
                <p:cNvPr id="42" name="グラフィックス 41" descr="都市 単色塗りつぶし">
                  <a:extLst>
                    <a:ext uri="{FF2B5EF4-FFF2-40B4-BE49-F238E27FC236}">
                      <a16:creationId xmlns:a16="http://schemas.microsoft.com/office/drawing/2014/main" id="{F1C3E7C4-8D69-A22E-F005-FCFF924D6003}"/>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7941644" y="5788535"/>
                  <a:ext cx="360000" cy="360000"/>
                </a:xfrm>
                <a:prstGeom prst="rect">
                  <a:avLst/>
                </a:prstGeom>
              </p:spPr>
            </p:pic>
            <p:pic>
              <p:nvPicPr>
                <p:cNvPr id="43" name="グラフィックス 42" descr="都市 単色塗りつぶし">
                  <a:extLst>
                    <a:ext uri="{FF2B5EF4-FFF2-40B4-BE49-F238E27FC236}">
                      <a16:creationId xmlns:a16="http://schemas.microsoft.com/office/drawing/2014/main" id="{9A33FA8A-10F2-0F93-822C-14BF7BFD0901}"/>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8335188" y="5788535"/>
                  <a:ext cx="360000" cy="360000"/>
                </a:xfrm>
                <a:prstGeom prst="rect">
                  <a:avLst/>
                </a:prstGeom>
              </p:spPr>
            </p:pic>
          </p:grpSp>
          <p:sp>
            <p:nvSpPr>
              <p:cNvPr id="41" name="正方形/長方形 40">
                <a:extLst>
                  <a:ext uri="{FF2B5EF4-FFF2-40B4-BE49-F238E27FC236}">
                    <a16:creationId xmlns:a16="http://schemas.microsoft.com/office/drawing/2014/main" id="{D5DFB535-2B9D-74C6-5B23-CD12C27F8B6A}"/>
                  </a:ext>
                </a:extLst>
              </p:cNvPr>
              <p:cNvSpPr/>
              <p:nvPr/>
            </p:nvSpPr>
            <p:spPr>
              <a:xfrm>
                <a:off x="7173622" y="6141904"/>
                <a:ext cx="2196000" cy="180000"/>
              </a:xfrm>
              <a:prstGeom prst="rect">
                <a:avLst/>
              </a:prstGeom>
              <a:noFill/>
              <a:ln>
                <a:solidFill>
                  <a:srgbClr val="FF0000"/>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0" lang="ja-JP" altLang="en-US" sz="1050" dirty="0">
                    <a:solidFill>
                      <a:srgbClr val="FF0000"/>
                    </a:solidFill>
                    <a:latin typeface="Meiryo UI" panose="020B0604030504040204" pitchFamily="50" charset="-128"/>
                    <a:ea typeface="Meiryo UI" panose="020B0604030504040204" pitchFamily="50" charset="-128"/>
                  </a:rPr>
                  <a:t>「地域の人事部」</a:t>
                </a:r>
                <a:r>
                  <a:rPr lang="ja-JP" altLang="en-US" sz="1050" dirty="0">
                    <a:solidFill>
                      <a:srgbClr val="FF0000"/>
                    </a:solidFill>
                    <a:latin typeface="Meiryo UI" panose="020B0604030504040204" pitchFamily="50" charset="-128"/>
                    <a:ea typeface="Meiryo UI" panose="020B0604030504040204" pitchFamily="50" charset="-128"/>
                  </a:rPr>
                  <a:t>（</a:t>
                </a:r>
                <a:r>
                  <a:rPr lang="en-US" altLang="ja-JP" sz="1050" dirty="0">
                    <a:solidFill>
                      <a:srgbClr val="FF0000"/>
                    </a:solidFill>
                    <a:latin typeface="Meiryo UI" panose="020B0604030504040204" pitchFamily="50" charset="-128"/>
                    <a:ea typeface="Meiryo UI" panose="020B0604030504040204" pitchFamily="50" charset="-128"/>
                  </a:rPr>
                  <a:t>10</a:t>
                </a:r>
                <a:r>
                  <a:rPr lang="ja-JP" altLang="en-US" sz="1050">
                    <a:solidFill>
                      <a:srgbClr val="FF0000"/>
                    </a:solidFill>
                    <a:latin typeface="Meiryo UI" panose="020B0604030504040204" pitchFamily="50" charset="-128"/>
                    <a:ea typeface="Meiryo UI" panose="020B0604030504040204" pitchFamily="50" charset="-128"/>
                  </a:rPr>
                  <a:t>事業者程度）</a:t>
                </a:r>
                <a:endParaRPr kumimoji="1" lang="ja-JP" altLang="en-US" sz="1050">
                  <a:solidFill>
                    <a:srgbClr val="FF0000"/>
                  </a:solidFill>
                  <a:latin typeface="Meiryo UI" panose="020B0604030504040204" pitchFamily="50" charset="-128"/>
                  <a:ea typeface="Meiryo UI" panose="020B0604030504040204" pitchFamily="50" charset="-128"/>
                </a:endParaRPr>
              </a:p>
            </p:txBody>
          </p:sp>
        </p:grpSp>
        <p:grpSp>
          <p:nvGrpSpPr>
            <p:cNvPr id="35" name="グループ化 34">
              <a:extLst>
                <a:ext uri="{FF2B5EF4-FFF2-40B4-BE49-F238E27FC236}">
                  <a16:creationId xmlns:a16="http://schemas.microsoft.com/office/drawing/2014/main" id="{28487653-4EF6-3F02-119D-830A03FE673D}"/>
                </a:ext>
              </a:extLst>
            </p:cNvPr>
            <p:cNvGrpSpPr/>
            <p:nvPr/>
          </p:nvGrpSpPr>
          <p:grpSpPr>
            <a:xfrm>
              <a:off x="5469970" y="5781904"/>
              <a:ext cx="1080000" cy="540000"/>
              <a:chOff x="5614350" y="5781904"/>
              <a:chExt cx="1080000" cy="540000"/>
            </a:xfrm>
          </p:grpSpPr>
          <p:pic>
            <p:nvPicPr>
              <p:cNvPr id="38" name="グラフィックス 37" descr="建物 枠線">
                <a:extLst>
                  <a:ext uri="{FF2B5EF4-FFF2-40B4-BE49-F238E27FC236}">
                    <a16:creationId xmlns:a16="http://schemas.microsoft.com/office/drawing/2014/main" id="{FFA139FE-1B28-0C19-D624-0C04F18C3019}"/>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5974350" y="5781904"/>
                <a:ext cx="360000" cy="360000"/>
              </a:xfrm>
              <a:prstGeom prst="rect">
                <a:avLst/>
              </a:prstGeom>
            </p:spPr>
          </p:pic>
          <p:sp>
            <p:nvSpPr>
              <p:cNvPr id="39" name="正方形/長方形 38">
                <a:extLst>
                  <a:ext uri="{FF2B5EF4-FFF2-40B4-BE49-F238E27FC236}">
                    <a16:creationId xmlns:a16="http://schemas.microsoft.com/office/drawing/2014/main" id="{CE68CBC6-9944-38AF-7B96-BEEC87CFA7B1}"/>
                  </a:ext>
                </a:extLst>
              </p:cNvPr>
              <p:cNvSpPr/>
              <p:nvPr/>
            </p:nvSpPr>
            <p:spPr>
              <a:xfrm>
                <a:off x="5614350" y="6141904"/>
                <a:ext cx="1080000" cy="180000"/>
              </a:xfrm>
              <a:prstGeom prst="rect">
                <a:avLst/>
              </a:prstGeom>
              <a:noFill/>
              <a:ln>
                <a:solidFill>
                  <a:srgbClr val="FF0000"/>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050">
                    <a:solidFill>
                      <a:srgbClr val="FF0000"/>
                    </a:solidFill>
                    <a:latin typeface="Meiryo UI" panose="020B0604030504040204" pitchFamily="50" charset="-128"/>
                    <a:ea typeface="Meiryo UI" panose="020B0604030504040204" pitchFamily="50" charset="-128"/>
                  </a:rPr>
                  <a:t>伴走</a:t>
                </a:r>
                <a:r>
                  <a:rPr kumimoji="0" lang="ja-JP" altLang="en-US" sz="1050">
                    <a:solidFill>
                      <a:srgbClr val="FF0000"/>
                    </a:solidFill>
                    <a:latin typeface="Meiryo UI" panose="020B0604030504040204" pitchFamily="50" charset="-128"/>
                    <a:ea typeface="Meiryo UI" panose="020B0604030504040204" pitchFamily="50" charset="-128"/>
                  </a:rPr>
                  <a:t>事業者</a:t>
                </a:r>
                <a:endParaRPr kumimoji="1" lang="ja-JP" altLang="en-US" sz="1050">
                  <a:solidFill>
                    <a:srgbClr val="FF0000"/>
                  </a:solidFill>
                  <a:latin typeface="Meiryo UI" panose="020B0604030504040204" pitchFamily="50" charset="-128"/>
                  <a:ea typeface="Meiryo UI" panose="020B0604030504040204" pitchFamily="50" charset="-128"/>
                </a:endParaRPr>
              </a:p>
            </p:txBody>
          </p:sp>
        </p:grpSp>
        <p:cxnSp>
          <p:nvCxnSpPr>
            <p:cNvPr id="36" name="直線矢印コネクタ 35">
              <a:extLst>
                <a:ext uri="{FF2B5EF4-FFF2-40B4-BE49-F238E27FC236}">
                  <a16:creationId xmlns:a16="http://schemas.microsoft.com/office/drawing/2014/main" id="{613054A9-77CB-07DD-3584-3116A2F13EA6}"/>
                </a:ext>
              </a:extLst>
            </p:cNvPr>
            <p:cNvCxnSpPr>
              <a:stCxn id="39" idx="3"/>
              <a:endCxn id="41" idx="1"/>
            </p:cNvCxnSpPr>
            <p:nvPr/>
          </p:nvCxnSpPr>
          <p:spPr>
            <a:xfrm>
              <a:off x="6549970" y="6231904"/>
              <a:ext cx="623652" cy="0"/>
            </a:xfrm>
            <a:prstGeom prst="straightConnector1">
              <a:avLst/>
            </a:prstGeom>
            <a:ln>
              <a:headEnd type="triangle"/>
              <a:tailEnd type="triangle"/>
            </a:ln>
          </p:spPr>
          <p:style>
            <a:lnRef idx="2">
              <a:schemeClr val="accent1"/>
            </a:lnRef>
            <a:fillRef idx="0">
              <a:schemeClr val="accent1"/>
            </a:fillRef>
            <a:effectRef idx="1">
              <a:schemeClr val="accent1"/>
            </a:effectRef>
            <a:fontRef idx="minor">
              <a:schemeClr val="tx1"/>
            </a:fontRef>
          </p:style>
        </p:cxnSp>
        <p:sp>
          <p:nvSpPr>
            <p:cNvPr id="37" name="正方形/長方形 36">
              <a:extLst>
                <a:ext uri="{FF2B5EF4-FFF2-40B4-BE49-F238E27FC236}">
                  <a16:creationId xmlns:a16="http://schemas.microsoft.com/office/drawing/2014/main" id="{9C17DA33-CFE3-1C42-DB25-819B5407782D}"/>
                </a:ext>
              </a:extLst>
            </p:cNvPr>
            <p:cNvSpPr/>
            <p:nvPr/>
          </p:nvSpPr>
          <p:spPr>
            <a:xfrm>
              <a:off x="6285796" y="5920902"/>
              <a:ext cx="1152000" cy="180000"/>
            </a:xfrm>
            <a:prstGeom prst="rect">
              <a:avLst/>
            </a:prstGeom>
            <a:noFill/>
            <a:ln>
              <a:no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a:solidFill>
                    <a:srgbClr val="FF0000"/>
                  </a:solidFill>
                  <a:latin typeface="Meiryo UI" panose="020B0604030504040204" pitchFamily="50" charset="-128"/>
                  <a:ea typeface="Meiryo UI" panose="020B0604030504040204" pitchFamily="50" charset="-128"/>
                </a:rPr>
                <a:t>月１回程度相談</a:t>
              </a:r>
            </a:p>
          </p:txBody>
        </p:sp>
      </p:grpSp>
      <p:sp>
        <p:nvSpPr>
          <p:cNvPr id="2" name="スライド番号プレースホルダー 1">
            <a:extLst>
              <a:ext uri="{FF2B5EF4-FFF2-40B4-BE49-F238E27FC236}">
                <a16:creationId xmlns:a16="http://schemas.microsoft.com/office/drawing/2014/main" id="{5D7DCCE2-2747-98DE-348C-B4E5C8BBDEC2}"/>
              </a:ext>
            </a:extLst>
          </p:cNvPr>
          <p:cNvSpPr>
            <a:spLocks noGrp="1"/>
          </p:cNvSpPr>
          <p:nvPr>
            <p:ph type="sldNum" sz="quarter" idx="12"/>
          </p:nvPr>
        </p:nvSpPr>
        <p:spPr/>
        <p:txBody>
          <a:bodyPr/>
          <a:lstStyle/>
          <a:p>
            <a:fld id="{06C3097A-91F2-40EA-9FFC-442A109AF36D}" type="slidenum">
              <a:rPr kumimoji="1" lang="ja-JP" altLang="en-US" smtClean="0"/>
              <a:t>4</a:t>
            </a:fld>
            <a:endParaRPr kumimoji="1" lang="ja-JP" altLang="en-US"/>
          </a:p>
        </p:txBody>
      </p:sp>
    </p:spTree>
    <p:extLst>
      <p:ext uri="{BB962C8B-B14F-4D97-AF65-F5344CB8AC3E}">
        <p14:creationId xmlns:p14="http://schemas.microsoft.com/office/powerpoint/2010/main" val="18953372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0B9D45-01B7-B334-1AC4-966369A6FFBC}"/>
            </a:ext>
          </a:extLst>
        </p:cNvPr>
        <p:cNvGrpSpPr/>
        <p:nvPr/>
      </p:nvGrpSpPr>
      <p:grpSpPr>
        <a:xfrm>
          <a:off x="0" y="0"/>
          <a:ext cx="0" cy="0"/>
          <a:chOff x="0" y="0"/>
          <a:chExt cx="0" cy="0"/>
        </a:xfrm>
      </p:grpSpPr>
      <p:sp>
        <p:nvSpPr>
          <p:cNvPr id="12" name="字幕 2">
            <a:extLst>
              <a:ext uri="{FF2B5EF4-FFF2-40B4-BE49-F238E27FC236}">
                <a16:creationId xmlns:a16="http://schemas.microsoft.com/office/drawing/2014/main" id="{4FCBE85C-9334-8DB6-71DD-6C815E14EA0E}"/>
              </a:ext>
            </a:extLst>
          </p:cNvPr>
          <p:cNvSpPr>
            <a:spLocks noGrp="1"/>
          </p:cNvSpPr>
          <p:nvPr>
            <p:ph type="subTitle" idx="1"/>
          </p:nvPr>
        </p:nvSpPr>
        <p:spPr>
          <a:xfrm>
            <a:off x="183000" y="219751"/>
            <a:ext cx="9540000" cy="360000"/>
          </a:xfrm>
        </p:spPr>
        <p:txBody>
          <a:bodyPr>
            <a:noAutofit/>
          </a:bodyPr>
          <a:lstStyle/>
          <a:p>
            <a:pPr algn="l"/>
            <a:r>
              <a:rPr lang="en-US" altLang="ja-JP" sz="1800" dirty="0">
                <a:latin typeface="Meiryo UI" panose="020B0604030504040204" pitchFamily="50" charset="-128"/>
                <a:ea typeface="Meiryo UI" panose="020B0604030504040204" pitchFamily="50" charset="-128"/>
              </a:rPr>
              <a:t>1.</a:t>
            </a:r>
            <a:r>
              <a:rPr lang="ja-JP" altLang="en-US" sz="1800" dirty="0">
                <a:latin typeface="Meiryo UI" panose="020B0604030504040204" pitchFamily="50" charset="-128"/>
                <a:ea typeface="Meiryo UI" panose="020B0604030504040204" pitchFamily="50" charset="-128"/>
              </a:rPr>
              <a:t> </a:t>
            </a:r>
            <a:r>
              <a:rPr kumimoji="1" lang="ja-JP" altLang="en-US" sz="1800" dirty="0">
                <a:latin typeface="Meiryo UI" panose="020B0604030504040204" pitchFamily="50" charset="-128"/>
                <a:ea typeface="Meiryo UI" panose="020B0604030504040204" pitchFamily="50" charset="-128"/>
              </a:rPr>
              <a:t>事業の実施方針</a:t>
            </a:r>
            <a:endParaRPr kumimoji="1" lang="en-US" altLang="ja-JP" sz="1800" dirty="0">
              <a:latin typeface="Meiryo UI" panose="020B0604030504040204" pitchFamily="50" charset="-128"/>
              <a:ea typeface="Meiryo UI" panose="020B0604030504040204" pitchFamily="50" charset="-128"/>
            </a:endParaRPr>
          </a:p>
          <a:p>
            <a:pPr algn="l"/>
            <a:r>
              <a:rPr kumimoji="1" lang="en-US" altLang="ja-JP" sz="1800" dirty="0">
                <a:latin typeface="Meiryo UI" panose="020B0604030504040204" pitchFamily="50" charset="-128"/>
                <a:ea typeface="Meiryo UI" panose="020B0604030504040204" pitchFamily="50" charset="-128"/>
              </a:rPr>
              <a:t>(</a:t>
            </a:r>
            <a:r>
              <a:rPr kumimoji="1" lang="ja-JP" altLang="en-US" sz="1800" dirty="0">
                <a:latin typeface="Meiryo UI" panose="020B0604030504040204" pitchFamily="50" charset="-128"/>
                <a:ea typeface="Meiryo UI" panose="020B0604030504040204" pitchFamily="50" charset="-128"/>
              </a:rPr>
              <a:t>必要に応じて、サブタイトルを記載</a:t>
            </a:r>
            <a:r>
              <a:rPr kumimoji="1" lang="en-US" altLang="ja-JP" sz="1800" dirty="0">
                <a:latin typeface="Meiryo UI" panose="020B0604030504040204" pitchFamily="50" charset="-128"/>
                <a:ea typeface="Meiryo UI" panose="020B0604030504040204" pitchFamily="50" charset="-128"/>
              </a:rPr>
              <a:t>)</a:t>
            </a:r>
            <a:endParaRPr kumimoji="1" lang="ja-JP" altLang="en-US" sz="1800" dirty="0">
              <a:latin typeface="Meiryo UI" panose="020B0604030504040204" pitchFamily="50" charset="-128"/>
              <a:ea typeface="Meiryo UI" panose="020B0604030504040204" pitchFamily="50" charset="-128"/>
            </a:endParaRPr>
          </a:p>
        </p:txBody>
      </p:sp>
      <p:graphicFrame>
        <p:nvGraphicFramePr>
          <p:cNvPr id="13" name="表 12">
            <a:extLst>
              <a:ext uri="{FF2B5EF4-FFF2-40B4-BE49-F238E27FC236}">
                <a16:creationId xmlns:a16="http://schemas.microsoft.com/office/drawing/2014/main" id="{0C65C292-A7C2-A22A-66C8-D8C7A90D6972}"/>
              </a:ext>
            </a:extLst>
          </p:cNvPr>
          <p:cNvGraphicFramePr>
            <a:graphicFrameLocks noGrp="1"/>
          </p:cNvGraphicFramePr>
          <p:nvPr>
            <p:extLst>
              <p:ext uri="{D42A27DB-BD31-4B8C-83A1-F6EECF244321}">
                <p14:modId xmlns:p14="http://schemas.microsoft.com/office/powerpoint/2010/main" val="482413566"/>
              </p:ext>
            </p:extLst>
          </p:nvPr>
        </p:nvGraphicFramePr>
        <p:xfrm>
          <a:off x="1192062" y="2427772"/>
          <a:ext cx="7521876" cy="2002456"/>
        </p:xfrm>
        <a:graphic>
          <a:graphicData uri="http://schemas.openxmlformats.org/drawingml/2006/table">
            <a:tbl>
              <a:tblPr firstRow="1" bandRow="1">
                <a:tableStyleId>{5C22544A-7EE6-4342-B048-85BDC9FD1C3A}</a:tableStyleId>
              </a:tblPr>
              <a:tblGrid>
                <a:gridCol w="1111451">
                  <a:extLst>
                    <a:ext uri="{9D8B030D-6E8A-4147-A177-3AD203B41FA5}">
                      <a16:colId xmlns:a16="http://schemas.microsoft.com/office/drawing/2014/main" val="1728632754"/>
                    </a:ext>
                  </a:extLst>
                </a:gridCol>
                <a:gridCol w="6410425">
                  <a:extLst>
                    <a:ext uri="{9D8B030D-6E8A-4147-A177-3AD203B41FA5}">
                      <a16:colId xmlns:a16="http://schemas.microsoft.com/office/drawing/2014/main" val="2568379508"/>
                    </a:ext>
                  </a:extLst>
                </a:gridCol>
              </a:tblGrid>
              <a:tr h="1001228">
                <a:tc>
                  <a:txBody>
                    <a:bodyPr/>
                    <a:lstStyle/>
                    <a:p>
                      <a:pPr algn="ctr">
                        <a:lnSpc>
                          <a:spcPct val="150000"/>
                        </a:lnSpc>
                      </a:pPr>
                      <a:r>
                        <a:rPr kumimoji="1" lang="ja-JP" altLang="en-US" sz="1200" b="0">
                          <a:solidFill>
                            <a:schemeClr val="tx1"/>
                          </a:solidFill>
                          <a:latin typeface="Meiryo UI" panose="020B0604030504040204" pitchFamily="50" charset="-128"/>
                          <a:ea typeface="Meiryo UI" panose="020B0604030504040204" pitchFamily="50" charset="-128"/>
                        </a:rPr>
                        <a:t>記載内容</a:t>
                      </a:r>
                    </a:p>
                  </a:txBody>
                  <a:tcPr anchor="ct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accent2">
                        <a:lumMod val="20000"/>
                        <a:lumOff val="80000"/>
                      </a:schemeClr>
                    </a:solidFill>
                  </a:tcPr>
                </a:tc>
                <a:tc>
                  <a:txBody>
                    <a:bodyPr/>
                    <a:lstStyle/>
                    <a:p>
                      <a:pPr marL="171450" indent="-171450" algn="l">
                        <a:lnSpc>
                          <a:spcPct val="100000"/>
                        </a:lnSpc>
                        <a:spcAft>
                          <a:spcPts val="1200"/>
                        </a:spcAft>
                        <a:buFont typeface="Wingdings" panose="05000000000000000000" pitchFamily="2" charset="2"/>
                        <a:buChar char="Ø"/>
                      </a:pPr>
                      <a:r>
                        <a:rPr kumimoji="1" lang="ja-JP" altLang="en-US" sz="1200" b="0" dirty="0">
                          <a:solidFill>
                            <a:srgbClr val="FF0000"/>
                          </a:solidFill>
                          <a:latin typeface="Meiryo UI" panose="020B0604030504040204" pitchFamily="50" charset="-128"/>
                          <a:ea typeface="Meiryo UI" panose="020B0604030504040204" pitchFamily="50" charset="-128"/>
                        </a:rPr>
                        <a:t>今後支援する「地域の人事部」が抱えていると考えられる課題感やニーズ（</a:t>
                      </a:r>
                      <a:r>
                        <a:rPr kumimoji="1" lang="en-US" altLang="ja-JP" sz="1200" b="0" dirty="0">
                          <a:solidFill>
                            <a:srgbClr val="FF0000"/>
                          </a:solidFill>
                          <a:latin typeface="Meiryo UI" panose="020B0604030504040204" pitchFamily="50" charset="-128"/>
                          <a:ea typeface="Meiryo UI" panose="020B0604030504040204" pitchFamily="50" charset="-128"/>
                        </a:rPr>
                        <a:t>As-Is</a:t>
                      </a:r>
                      <a:r>
                        <a:rPr kumimoji="1" lang="ja-JP" altLang="en-US" sz="1200" b="0" dirty="0">
                          <a:solidFill>
                            <a:srgbClr val="FF0000"/>
                          </a:solidFill>
                          <a:latin typeface="Meiryo UI" panose="020B0604030504040204" pitchFamily="50" charset="-128"/>
                          <a:ea typeface="Meiryo UI" panose="020B0604030504040204" pitchFamily="50" charset="-128"/>
                        </a:rPr>
                        <a:t>）と本事業期間中に目指す「地域の人事部」の状態（</a:t>
                      </a:r>
                      <a:r>
                        <a:rPr kumimoji="1" lang="en-US" altLang="ja-JP" sz="1200" b="0" dirty="0">
                          <a:solidFill>
                            <a:srgbClr val="FF0000"/>
                          </a:solidFill>
                          <a:latin typeface="Meiryo UI" panose="020B0604030504040204" pitchFamily="50" charset="-128"/>
                          <a:ea typeface="Meiryo UI" panose="020B0604030504040204" pitchFamily="50" charset="-128"/>
                        </a:rPr>
                        <a:t>To-be</a:t>
                      </a:r>
                      <a:r>
                        <a:rPr kumimoji="1" lang="ja-JP" altLang="en-US" sz="1200" b="0" dirty="0">
                          <a:solidFill>
                            <a:srgbClr val="FF0000"/>
                          </a:solidFill>
                          <a:latin typeface="Meiryo UI" panose="020B0604030504040204" pitchFamily="50" charset="-128"/>
                          <a:ea typeface="Meiryo UI" panose="020B0604030504040204" pitchFamily="50" charset="-128"/>
                        </a:rPr>
                        <a:t>）を記載ください。</a:t>
                      </a:r>
                      <a:endParaRPr kumimoji="1" lang="en-US" altLang="ja-JP" sz="1200" b="0" dirty="0">
                        <a:solidFill>
                          <a:srgbClr val="FF0000"/>
                        </a:solidFill>
                        <a:latin typeface="Meiryo UI" panose="020B0604030504040204" pitchFamily="50" charset="-128"/>
                        <a:ea typeface="Meiryo UI" panose="020B0604030504040204" pitchFamily="50" charset="-128"/>
                      </a:endParaRPr>
                    </a:p>
                    <a:p>
                      <a:pPr marL="171450" indent="-171450" algn="l">
                        <a:lnSpc>
                          <a:spcPct val="100000"/>
                        </a:lnSpc>
                        <a:spcAft>
                          <a:spcPts val="1200"/>
                        </a:spcAft>
                        <a:buFont typeface="Wingdings" panose="05000000000000000000" pitchFamily="2" charset="2"/>
                        <a:buChar char="Ø"/>
                      </a:pPr>
                      <a:r>
                        <a:rPr kumimoji="1" lang="en-US" altLang="ja-JP" sz="1200" b="0" dirty="0">
                          <a:solidFill>
                            <a:srgbClr val="FF0000"/>
                          </a:solidFill>
                          <a:latin typeface="Meiryo UI" panose="020B0604030504040204" pitchFamily="50" charset="-128"/>
                          <a:ea typeface="Meiryo UI" panose="020B0604030504040204" pitchFamily="50" charset="-128"/>
                        </a:rPr>
                        <a:t>As-Is</a:t>
                      </a:r>
                      <a:r>
                        <a:rPr kumimoji="1" lang="ja-JP" altLang="en-US" sz="1200" b="0" dirty="0">
                          <a:solidFill>
                            <a:srgbClr val="FF0000"/>
                          </a:solidFill>
                          <a:latin typeface="Meiryo UI" panose="020B0604030504040204" pitchFamily="50" charset="-128"/>
                          <a:ea typeface="Meiryo UI" panose="020B0604030504040204" pitchFamily="50" charset="-128"/>
                        </a:rPr>
                        <a:t>、</a:t>
                      </a:r>
                      <a:r>
                        <a:rPr kumimoji="1" lang="en-US" altLang="ja-JP" sz="1200" b="0" dirty="0">
                          <a:solidFill>
                            <a:srgbClr val="FF0000"/>
                          </a:solidFill>
                          <a:latin typeface="Meiryo UI" panose="020B0604030504040204" pitchFamily="50" charset="-128"/>
                          <a:ea typeface="Meiryo UI" panose="020B0604030504040204" pitchFamily="50" charset="-128"/>
                        </a:rPr>
                        <a:t>To-Be</a:t>
                      </a:r>
                      <a:r>
                        <a:rPr kumimoji="1" lang="ja-JP" altLang="en-US" sz="1200" b="0" dirty="0">
                          <a:solidFill>
                            <a:srgbClr val="FF0000"/>
                          </a:solidFill>
                          <a:latin typeface="Meiryo UI" panose="020B0604030504040204" pitchFamily="50" charset="-128"/>
                          <a:ea typeface="Meiryo UI" panose="020B0604030504040204" pitchFamily="50" charset="-128"/>
                        </a:rPr>
                        <a:t>を踏まて、本事業の支援方針・コンセプトを記載ください。</a:t>
                      </a:r>
                    </a:p>
                  </a:txBody>
                  <a:tcPr anchor="ct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extLst>
                  <a:ext uri="{0D108BD9-81ED-4DB2-BD59-A6C34878D82A}">
                    <a16:rowId xmlns:a16="http://schemas.microsoft.com/office/drawing/2014/main" val="3549731739"/>
                  </a:ext>
                </a:extLst>
              </a:tr>
              <a:tr h="1001228">
                <a:tc>
                  <a:txBody>
                    <a:bodyPr/>
                    <a:lstStyle/>
                    <a:p>
                      <a:pPr algn="ctr">
                        <a:lnSpc>
                          <a:spcPct val="150000"/>
                        </a:lnSpc>
                      </a:pPr>
                      <a:r>
                        <a:rPr kumimoji="1" lang="ja-JP" altLang="en-US" sz="1200" b="0">
                          <a:solidFill>
                            <a:schemeClr val="tx1"/>
                          </a:solidFill>
                          <a:latin typeface="Meiryo UI" panose="020B0604030504040204" pitchFamily="50" charset="-128"/>
                          <a:ea typeface="Meiryo UI" panose="020B0604030504040204" pitchFamily="50" charset="-128"/>
                        </a:rPr>
                        <a:t>留意点</a:t>
                      </a:r>
                    </a:p>
                  </a:txBody>
                  <a:tcPr anchor="ct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accent2">
                        <a:lumMod val="20000"/>
                        <a:lumOff val="80000"/>
                      </a:schemeClr>
                    </a:solidFill>
                  </a:tcPr>
                </a:tc>
                <a:tc>
                  <a:txBody>
                    <a:bodyPr/>
                    <a:lstStyle/>
                    <a:p>
                      <a:pPr marL="171450" indent="-171450" algn="l">
                        <a:lnSpc>
                          <a:spcPct val="100000"/>
                        </a:lnSpc>
                        <a:spcAft>
                          <a:spcPts val="1200"/>
                        </a:spcAft>
                        <a:buFont typeface="Wingdings" panose="05000000000000000000" pitchFamily="2" charset="2"/>
                        <a:buChar char="Ø"/>
                      </a:pPr>
                      <a:r>
                        <a:rPr kumimoji="1" lang="en-US" altLang="ja-JP" sz="1200" dirty="0">
                          <a:solidFill>
                            <a:srgbClr val="FF0000"/>
                          </a:solidFill>
                          <a:latin typeface="Meiryo UI" panose="020B0604030504040204" pitchFamily="50" charset="-128"/>
                          <a:ea typeface="Meiryo UI" panose="020B0604030504040204" pitchFamily="50" charset="-128"/>
                        </a:rPr>
                        <a:t>As-Is</a:t>
                      </a:r>
                      <a:r>
                        <a:rPr kumimoji="1" lang="ja-JP" altLang="en-US" sz="1200" dirty="0">
                          <a:solidFill>
                            <a:srgbClr val="FF0000"/>
                          </a:solidFill>
                          <a:latin typeface="Meiryo UI" panose="020B0604030504040204" pitchFamily="50" charset="-128"/>
                          <a:ea typeface="Meiryo UI" panose="020B0604030504040204" pitchFamily="50" charset="-128"/>
                        </a:rPr>
                        <a:t>、</a:t>
                      </a:r>
                      <a:r>
                        <a:rPr kumimoji="1" lang="en-US" altLang="ja-JP" sz="1200" dirty="0">
                          <a:solidFill>
                            <a:srgbClr val="FF0000"/>
                          </a:solidFill>
                          <a:latin typeface="Meiryo UI" panose="020B0604030504040204" pitchFamily="50" charset="-128"/>
                          <a:ea typeface="Meiryo UI" panose="020B0604030504040204" pitchFamily="50" charset="-128"/>
                        </a:rPr>
                        <a:t>To-Be</a:t>
                      </a:r>
                      <a:r>
                        <a:rPr kumimoji="1" lang="ja-JP" altLang="en-US" sz="1200" dirty="0">
                          <a:solidFill>
                            <a:srgbClr val="FF0000"/>
                          </a:solidFill>
                          <a:latin typeface="Meiryo UI" panose="020B0604030504040204" pitchFamily="50" charset="-128"/>
                          <a:ea typeface="Meiryo UI" panose="020B0604030504040204" pitchFamily="50" charset="-128"/>
                        </a:rPr>
                        <a:t>は、可能な限り具体的に記載ください（必要に応じて、提案者が保有する情報・データ等を用いて記載ください）。</a:t>
                      </a:r>
                      <a:endParaRPr kumimoji="1" lang="en-US" altLang="ja-JP" sz="1200" dirty="0">
                        <a:solidFill>
                          <a:srgbClr val="FF0000"/>
                        </a:solidFill>
                        <a:latin typeface="Meiryo UI" panose="020B0604030504040204" pitchFamily="50" charset="-128"/>
                        <a:ea typeface="Meiryo UI" panose="020B0604030504040204" pitchFamily="50" charset="-128"/>
                      </a:endParaRPr>
                    </a:p>
                    <a:p>
                      <a:pPr marL="171450" indent="-171450" algn="l">
                        <a:lnSpc>
                          <a:spcPct val="100000"/>
                        </a:lnSpc>
                        <a:spcAft>
                          <a:spcPts val="1200"/>
                        </a:spcAft>
                        <a:buFont typeface="Wingdings" panose="05000000000000000000" pitchFamily="2" charset="2"/>
                        <a:buChar char="Ø"/>
                      </a:pPr>
                      <a:r>
                        <a:rPr kumimoji="1" lang="ja-JP" altLang="en-US" sz="1200" dirty="0">
                          <a:solidFill>
                            <a:srgbClr val="FF0000"/>
                          </a:solidFill>
                          <a:latin typeface="Meiryo UI" panose="020B0604030504040204" pitchFamily="50" charset="-128"/>
                          <a:ea typeface="Meiryo UI" panose="020B0604030504040204" pitchFamily="50" charset="-128"/>
                        </a:rPr>
                        <a:t>支援方針やコンセプトは、可能な限り、提案者の強み・得意領域を押さえた記載を心がけてください。</a:t>
                      </a:r>
                      <a:endParaRPr kumimoji="1" lang="en-US" altLang="ja-JP" sz="120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extLst>
                  <a:ext uri="{0D108BD9-81ED-4DB2-BD59-A6C34878D82A}">
                    <a16:rowId xmlns:a16="http://schemas.microsoft.com/office/drawing/2014/main" val="1000440506"/>
                  </a:ext>
                </a:extLst>
              </a:tr>
            </a:tbl>
          </a:graphicData>
        </a:graphic>
      </p:graphicFrame>
      <p:sp>
        <p:nvSpPr>
          <p:cNvPr id="2" name="スライド番号プレースホルダー 1">
            <a:extLst>
              <a:ext uri="{FF2B5EF4-FFF2-40B4-BE49-F238E27FC236}">
                <a16:creationId xmlns:a16="http://schemas.microsoft.com/office/drawing/2014/main" id="{BA488CA5-CD5F-0CE5-A325-811CEC6ECD42}"/>
              </a:ext>
            </a:extLst>
          </p:cNvPr>
          <p:cNvSpPr>
            <a:spLocks noGrp="1"/>
          </p:cNvSpPr>
          <p:nvPr>
            <p:ph type="sldNum" sz="quarter" idx="12"/>
          </p:nvPr>
        </p:nvSpPr>
        <p:spPr/>
        <p:txBody>
          <a:bodyPr/>
          <a:lstStyle/>
          <a:p>
            <a:fld id="{06C3097A-91F2-40EA-9FFC-442A109AF36D}" type="slidenum">
              <a:rPr kumimoji="1" lang="ja-JP" altLang="en-US" smtClean="0"/>
              <a:t>5</a:t>
            </a:fld>
            <a:endParaRPr kumimoji="1" lang="ja-JP" altLang="en-US"/>
          </a:p>
        </p:txBody>
      </p:sp>
    </p:spTree>
    <p:extLst>
      <p:ext uri="{BB962C8B-B14F-4D97-AF65-F5344CB8AC3E}">
        <p14:creationId xmlns:p14="http://schemas.microsoft.com/office/powerpoint/2010/main" val="18211356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E499F3-F69C-6DB1-CD34-1510DF78D2FA}"/>
            </a:ext>
          </a:extLst>
        </p:cNvPr>
        <p:cNvGrpSpPr/>
        <p:nvPr/>
      </p:nvGrpSpPr>
      <p:grpSpPr>
        <a:xfrm>
          <a:off x="0" y="0"/>
          <a:ext cx="0" cy="0"/>
          <a:chOff x="0" y="0"/>
          <a:chExt cx="0" cy="0"/>
        </a:xfrm>
      </p:grpSpPr>
      <p:sp>
        <p:nvSpPr>
          <p:cNvPr id="12" name="字幕 2">
            <a:extLst>
              <a:ext uri="{FF2B5EF4-FFF2-40B4-BE49-F238E27FC236}">
                <a16:creationId xmlns:a16="http://schemas.microsoft.com/office/drawing/2014/main" id="{671B9F6D-FDC6-635A-7B42-07B8469563E8}"/>
              </a:ext>
            </a:extLst>
          </p:cNvPr>
          <p:cNvSpPr>
            <a:spLocks noGrp="1"/>
          </p:cNvSpPr>
          <p:nvPr>
            <p:ph type="subTitle" idx="1"/>
          </p:nvPr>
        </p:nvSpPr>
        <p:spPr>
          <a:xfrm>
            <a:off x="183000" y="219751"/>
            <a:ext cx="9540000" cy="360000"/>
          </a:xfrm>
        </p:spPr>
        <p:txBody>
          <a:bodyPr>
            <a:noAutofit/>
          </a:bodyPr>
          <a:lstStyle/>
          <a:p>
            <a:pPr algn="l"/>
            <a:r>
              <a:rPr lang="en-US" altLang="ja-JP" sz="1800" dirty="0">
                <a:latin typeface="Meiryo UI" panose="020B0604030504040204" pitchFamily="50" charset="-128"/>
                <a:ea typeface="Meiryo UI" panose="020B0604030504040204" pitchFamily="50" charset="-128"/>
              </a:rPr>
              <a:t>2.1 </a:t>
            </a:r>
            <a:r>
              <a:rPr kumimoji="1" lang="ja-JP" altLang="en-US" sz="1800" dirty="0">
                <a:latin typeface="Meiryo UI" panose="020B0604030504040204" pitchFamily="50" charset="-128"/>
                <a:ea typeface="Meiryo UI" panose="020B0604030504040204" pitchFamily="50" charset="-128"/>
              </a:rPr>
              <a:t>事業の実施内容・方法　</a:t>
            </a:r>
            <a:r>
              <a:rPr kumimoji="1" lang="en-US" altLang="ja-JP" sz="1800" b="1" dirty="0">
                <a:latin typeface="Meiryo UI" panose="020B0604030504040204" pitchFamily="50" charset="-128"/>
                <a:ea typeface="Meiryo UI" panose="020B0604030504040204" pitchFamily="50" charset="-128"/>
              </a:rPr>
              <a:t>-</a:t>
            </a:r>
            <a:r>
              <a:rPr kumimoji="1" lang="ja-JP" altLang="en-US" sz="1800" b="1" dirty="0">
                <a:latin typeface="Meiryo UI" panose="020B0604030504040204" pitchFamily="50" charset="-128"/>
                <a:ea typeface="Meiryo UI" panose="020B0604030504040204" pitchFamily="50" charset="-128"/>
              </a:rPr>
              <a:t>勉強会の開催</a:t>
            </a:r>
            <a:r>
              <a:rPr kumimoji="1" lang="en-US" altLang="ja-JP" sz="1800" b="1" dirty="0">
                <a:latin typeface="Meiryo UI" panose="020B0604030504040204" pitchFamily="50" charset="-128"/>
                <a:ea typeface="Meiryo UI" panose="020B0604030504040204" pitchFamily="50" charset="-128"/>
              </a:rPr>
              <a:t>(</a:t>
            </a:r>
            <a:r>
              <a:rPr kumimoji="1" lang="ja-JP" altLang="en-US" sz="1800" b="1" dirty="0">
                <a:latin typeface="Meiryo UI" panose="020B0604030504040204" pitchFamily="50" charset="-128"/>
                <a:ea typeface="Meiryo UI" panose="020B0604030504040204" pitchFamily="50" charset="-128"/>
              </a:rPr>
              <a:t>必須</a:t>
            </a:r>
            <a:r>
              <a:rPr kumimoji="1" lang="en-US" altLang="ja-JP" sz="1800" b="1" dirty="0">
                <a:latin typeface="Meiryo UI" panose="020B0604030504040204" pitchFamily="50" charset="-128"/>
                <a:ea typeface="Meiryo UI" panose="020B0604030504040204" pitchFamily="50" charset="-128"/>
              </a:rPr>
              <a:t>)-</a:t>
            </a:r>
          </a:p>
          <a:p>
            <a:pPr algn="l"/>
            <a:r>
              <a:rPr kumimoji="1" lang="en-US" altLang="ja-JP" sz="1800" dirty="0">
                <a:latin typeface="Meiryo UI" panose="020B0604030504040204" pitchFamily="50" charset="-128"/>
                <a:ea typeface="Meiryo UI" panose="020B0604030504040204" pitchFamily="50" charset="-128"/>
              </a:rPr>
              <a:t>(</a:t>
            </a:r>
            <a:r>
              <a:rPr kumimoji="1" lang="ja-JP" altLang="en-US" sz="1800" dirty="0">
                <a:latin typeface="Meiryo UI" panose="020B0604030504040204" pitchFamily="50" charset="-128"/>
                <a:ea typeface="Meiryo UI" panose="020B0604030504040204" pitchFamily="50" charset="-128"/>
              </a:rPr>
              <a:t>必要に応じて、サブタイトルを記載</a:t>
            </a:r>
            <a:r>
              <a:rPr kumimoji="1" lang="en-US" altLang="ja-JP" sz="1800" dirty="0">
                <a:latin typeface="Meiryo UI" panose="020B0604030504040204" pitchFamily="50" charset="-128"/>
                <a:ea typeface="Meiryo UI" panose="020B0604030504040204" pitchFamily="50" charset="-128"/>
              </a:rPr>
              <a:t>)</a:t>
            </a:r>
            <a:endParaRPr kumimoji="1" lang="ja-JP" altLang="en-US" sz="1800" dirty="0">
              <a:latin typeface="Meiryo UI" panose="020B0604030504040204" pitchFamily="50" charset="-128"/>
              <a:ea typeface="Meiryo UI" panose="020B0604030504040204" pitchFamily="50" charset="-128"/>
            </a:endParaRPr>
          </a:p>
        </p:txBody>
      </p:sp>
      <p:graphicFrame>
        <p:nvGraphicFramePr>
          <p:cNvPr id="13" name="表 12">
            <a:extLst>
              <a:ext uri="{FF2B5EF4-FFF2-40B4-BE49-F238E27FC236}">
                <a16:creationId xmlns:a16="http://schemas.microsoft.com/office/drawing/2014/main" id="{BD5B7812-553E-7227-B1AF-BCA8A9FAAE7D}"/>
              </a:ext>
            </a:extLst>
          </p:cNvPr>
          <p:cNvGraphicFramePr>
            <a:graphicFrameLocks noGrp="1"/>
          </p:cNvGraphicFramePr>
          <p:nvPr>
            <p:extLst>
              <p:ext uri="{D42A27DB-BD31-4B8C-83A1-F6EECF244321}">
                <p14:modId xmlns:p14="http://schemas.microsoft.com/office/powerpoint/2010/main" val="1256524973"/>
              </p:ext>
            </p:extLst>
          </p:nvPr>
        </p:nvGraphicFramePr>
        <p:xfrm>
          <a:off x="1192062" y="2427772"/>
          <a:ext cx="7521876" cy="3011280"/>
        </p:xfrm>
        <a:graphic>
          <a:graphicData uri="http://schemas.openxmlformats.org/drawingml/2006/table">
            <a:tbl>
              <a:tblPr firstRow="1" bandRow="1">
                <a:tableStyleId>{5C22544A-7EE6-4342-B048-85BDC9FD1C3A}</a:tableStyleId>
              </a:tblPr>
              <a:tblGrid>
                <a:gridCol w="1111451">
                  <a:extLst>
                    <a:ext uri="{9D8B030D-6E8A-4147-A177-3AD203B41FA5}">
                      <a16:colId xmlns:a16="http://schemas.microsoft.com/office/drawing/2014/main" val="1728632754"/>
                    </a:ext>
                  </a:extLst>
                </a:gridCol>
                <a:gridCol w="6410425">
                  <a:extLst>
                    <a:ext uri="{9D8B030D-6E8A-4147-A177-3AD203B41FA5}">
                      <a16:colId xmlns:a16="http://schemas.microsoft.com/office/drawing/2014/main" val="2568379508"/>
                    </a:ext>
                  </a:extLst>
                </a:gridCol>
              </a:tblGrid>
              <a:tr h="1152000">
                <a:tc>
                  <a:txBody>
                    <a:bodyPr/>
                    <a:lstStyle/>
                    <a:p>
                      <a:pPr algn="ctr">
                        <a:lnSpc>
                          <a:spcPct val="150000"/>
                        </a:lnSpc>
                      </a:pPr>
                      <a:r>
                        <a:rPr kumimoji="1" lang="ja-JP" altLang="en-US" sz="1200" b="0">
                          <a:solidFill>
                            <a:schemeClr val="tx1"/>
                          </a:solidFill>
                          <a:latin typeface="Meiryo UI" panose="020B0604030504040204" pitchFamily="50" charset="-128"/>
                          <a:ea typeface="Meiryo UI" panose="020B0604030504040204" pitchFamily="50" charset="-128"/>
                        </a:rPr>
                        <a:t>記載内容</a:t>
                      </a:r>
                    </a:p>
                  </a:txBody>
                  <a:tcPr anchor="ct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accent2">
                        <a:lumMod val="20000"/>
                        <a:lumOff val="80000"/>
                      </a:schemeClr>
                    </a:solidFill>
                  </a:tcPr>
                </a:tc>
                <a:tc>
                  <a:txBody>
                    <a:bodyPr/>
                    <a:lstStyle/>
                    <a:p>
                      <a:pPr marL="171450" marR="0" lvl="0" indent="-171450" algn="l" defTabSz="914400" rtl="0" eaLnBrk="1" fontAlgn="auto" latinLnBrk="0" hangingPunct="1">
                        <a:lnSpc>
                          <a:spcPct val="100000"/>
                        </a:lnSpc>
                        <a:spcBef>
                          <a:spcPts val="0"/>
                        </a:spcBef>
                        <a:spcAft>
                          <a:spcPts val="1200"/>
                        </a:spcAft>
                        <a:buClrTx/>
                        <a:buSzTx/>
                        <a:buFont typeface="Wingdings" panose="05000000000000000000" pitchFamily="2" charset="2"/>
                        <a:buChar char="Ø"/>
                        <a:tabLst/>
                        <a:defRPr/>
                      </a:pPr>
                      <a:r>
                        <a:rPr kumimoji="1" lang="ja-JP" altLang="en-US" sz="1200" b="0" dirty="0">
                          <a:solidFill>
                            <a:srgbClr val="FF0000"/>
                          </a:solidFill>
                          <a:latin typeface="Meiryo UI" panose="020B0604030504040204" pitchFamily="50" charset="-128"/>
                          <a:ea typeface="Meiryo UI" panose="020B0604030504040204" pitchFamily="50" charset="-128"/>
                        </a:rPr>
                        <a:t>公募要領「３．事業の内容」の実施内容及び方法を具体的に記載してください。</a:t>
                      </a:r>
                      <a:br>
                        <a:rPr kumimoji="1" lang="en-US" altLang="ja-JP" sz="1200" b="0" dirty="0">
                          <a:solidFill>
                            <a:srgbClr val="FF0000"/>
                          </a:solidFill>
                          <a:latin typeface="Meiryo UI" panose="020B0604030504040204" pitchFamily="50" charset="-128"/>
                          <a:ea typeface="Meiryo UI" panose="020B0604030504040204" pitchFamily="50" charset="-128"/>
                        </a:rPr>
                      </a:br>
                      <a:r>
                        <a:rPr kumimoji="1" lang="ja-JP" altLang="en-US" sz="1200" b="0" dirty="0">
                          <a:solidFill>
                            <a:srgbClr val="FF0000"/>
                          </a:solidFill>
                          <a:latin typeface="Meiryo UI" panose="020B0604030504040204" pitchFamily="50" charset="-128"/>
                          <a:ea typeface="Meiryo UI" panose="020B0604030504040204" pitchFamily="50" charset="-128"/>
                        </a:rPr>
                        <a:t>勉強会については事業者のステージ（立ち上げ検討、立ち上げ準備、黎明期、成長期、成熟期等）に応じた内容と実施方法もご記載ください。</a:t>
                      </a:r>
                      <a:endParaRPr kumimoji="1" lang="en-US" altLang="ja-JP" sz="1200" b="0" dirty="0">
                        <a:solidFill>
                          <a:srgbClr val="FF0000"/>
                        </a:solidFill>
                        <a:latin typeface="Meiryo UI" panose="020B0604030504040204" pitchFamily="50" charset="-128"/>
                        <a:ea typeface="Meiryo UI" panose="020B0604030504040204" pitchFamily="50" charset="-128"/>
                      </a:endParaRPr>
                    </a:p>
                    <a:p>
                      <a:pPr marL="171450" marR="0" lvl="0" indent="-171450" algn="l" defTabSz="914400" rtl="0" eaLnBrk="1" fontAlgn="auto" latinLnBrk="0" hangingPunct="1">
                        <a:lnSpc>
                          <a:spcPct val="100000"/>
                        </a:lnSpc>
                        <a:spcBef>
                          <a:spcPts val="0"/>
                        </a:spcBef>
                        <a:spcAft>
                          <a:spcPts val="1200"/>
                        </a:spcAft>
                        <a:buClrTx/>
                        <a:buSzTx/>
                        <a:buFont typeface="Wingdings" panose="05000000000000000000" pitchFamily="2" charset="2"/>
                        <a:buChar char="Ø"/>
                        <a:tabLst/>
                        <a:defRPr/>
                      </a:pPr>
                      <a:r>
                        <a:rPr kumimoji="1" lang="ja-JP" altLang="en-US" sz="1200" b="0" dirty="0">
                          <a:solidFill>
                            <a:srgbClr val="FF0000"/>
                          </a:solidFill>
                          <a:latin typeface="Meiryo UI" panose="020B0604030504040204" pitchFamily="50" charset="-128"/>
                          <a:ea typeface="Meiryo UI" panose="020B0604030504040204" pitchFamily="50" charset="-128"/>
                        </a:rPr>
                        <a:t>また、本事業を効果的・効率的に遂行するための手法、工夫等を記載してください</a:t>
                      </a:r>
                      <a:r>
                        <a:rPr kumimoji="1" lang="ja-JP" altLang="en-US" sz="1200" dirty="0">
                          <a:solidFill>
                            <a:srgbClr val="FF0000"/>
                          </a:solidFill>
                          <a:latin typeface="Meiryo UI" panose="020B0604030504040204" pitchFamily="50" charset="-128"/>
                          <a:ea typeface="Meiryo UI" panose="020B0604030504040204" pitchFamily="50" charset="-128"/>
                        </a:rPr>
                        <a:t>。</a:t>
                      </a:r>
                      <a:endParaRPr kumimoji="1" lang="ja-JP" altLang="en-US" sz="1200" b="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extLst>
                  <a:ext uri="{0D108BD9-81ED-4DB2-BD59-A6C34878D82A}">
                    <a16:rowId xmlns:a16="http://schemas.microsoft.com/office/drawing/2014/main" val="3549731739"/>
                  </a:ext>
                </a:extLst>
              </a:tr>
              <a:tr h="1001228">
                <a:tc>
                  <a:txBody>
                    <a:bodyPr/>
                    <a:lstStyle/>
                    <a:p>
                      <a:pPr algn="ctr">
                        <a:lnSpc>
                          <a:spcPct val="150000"/>
                        </a:lnSpc>
                      </a:pPr>
                      <a:r>
                        <a:rPr kumimoji="1" lang="ja-JP" altLang="en-US" sz="1200" b="0">
                          <a:solidFill>
                            <a:schemeClr val="tx1"/>
                          </a:solidFill>
                          <a:latin typeface="Meiryo UI" panose="020B0604030504040204" pitchFamily="50" charset="-128"/>
                          <a:ea typeface="Meiryo UI" panose="020B0604030504040204" pitchFamily="50" charset="-128"/>
                        </a:rPr>
                        <a:t>留意点</a:t>
                      </a:r>
                    </a:p>
                  </a:txBody>
                  <a:tcPr anchor="ct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accent2">
                        <a:lumMod val="20000"/>
                        <a:lumOff val="80000"/>
                      </a:schemeClr>
                    </a:solidFill>
                  </a:tcPr>
                </a:tc>
                <a:tc>
                  <a:txBody>
                    <a:bodyPr/>
                    <a:lstStyle/>
                    <a:p>
                      <a:pPr marL="171450" indent="-171450" algn="l">
                        <a:lnSpc>
                          <a:spcPct val="100000"/>
                        </a:lnSpc>
                        <a:spcAft>
                          <a:spcPts val="1200"/>
                        </a:spcAft>
                        <a:buFont typeface="Wingdings" panose="05000000000000000000" pitchFamily="2" charset="2"/>
                        <a:buChar char="Ø"/>
                      </a:pPr>
                      <a:r>
                        <a:rPr kumimoji="1" lang="ja-JP" altLang="en-US" sz="1200" dirty="0">
                          <a:solidFill>
                            <a:srgbClr val="FF0000"/>
                          </a:solidFill>
                          <a:latin typeface="Meiryo UI" panose="020B0604030504040204" pitchFamily="50" charset="-128"/>
                          <a:ea typeface="Meiryo UI" panose="020B0604030504040204" pitchFamily="50" charset="-128"/>
                        </a:rPr>
                        <a:t>既に、伴走支援を予定・検討している具体的な「地域の人事部」があれば、実名で記載ください。なお、記載にあたっては当該「地域の人事部」の承諾を事前に得て、以下の項目を記載してください。</a:t>
                      </a:r>
                      <a:endParaRPr kumimoji="1" lang="en-US" altLang="ja-JP" sz="1200" dirty="0">
                        <a:solidFill>
                          <a:srgbClr val="FF0000"/>
                        </a:solidFill>
                        <a:latin typeface="Meiryo UI" panose="020B0604030504040204" pitchFamily="50" charset="-128"/>
                        <a:ea typeface="Meiryo UI" panose="020B0604030504040204" pitchFamily="50" charset="-128"/>
                      </a:endParaRPr>
                    </a:p>
                    <a:p>
                      <a:pPr marL="628650" lvl="1" indent="-171450" algn="l">
                        <a:lnSpc>
                          <a:spcPct val="100000"/>
                        </a:lnSpc>
                        <a:spcAft>
                          <a:spcPts val="0"/>
                        </a:spcAft>
                        <a:buFont typeface="Arial" panose="020B0604020202020204" pitchFamily="34" charset="0"/>
                        <a:buChar char="•"/>
                      </a:pPr>
                      <a:r>
                        <a:rPr kumimoji="1" lang="ja-JP" altLang="en-US" sz="1200" dirty="0">
                          <a:solidFill>
                            <a:srgbClr val="FF0000"/>
                          </a:solidFill>
                          <a:latin typeface="Meiryo UI" panose="020B0604030504040204" pitchFamily="50" charset="-128"/>
                          <a:ea typeface="Meiryo UI" panose="020B0604030504040204" pitchFamily="50" charset="-128"/>
                        </a:rPr>
                        <a:t>法人名、法人番号</a:t>
                      </a:r>
                      <a:endParaRPr kumimoji="1" lang="en-US" altLang="ja-JP" sz="1200" dirty="0">
                        <a:solidFill>
                          <a:srgbClr val="FF0000"/>
                        </a:solidFill>
                        <a:latin typeface="Meiryo UI" panose="020B0604030504040204" pitchFamily="50" charset="-128"/>
                        <a:ea typeface="Meiryo UI" panose="020B0604030504040204" pitchFamily="50" charset="-128"/>
                      </a:endParaRPr>
                    </a:p>
                    <a:p>
                      <a:pPr marL="628650" lvl="1" indent="-171450" algn="l">
                        <a:lnSpc>
                          <a:spcPct val="100000"/>
                        </a:lnSpc>
                        <a:spcAft>
                          <a:spcPts val="0"/>
                        </a:spcAft>
                        <a:buFont typeface="Arial" panose="020B0604020202020204" pitchFamily="34" charset="0"/>
                        <a:buChar char="•"/>
                      </a:pPr>
                      <a:r>
                        <a:rPr kumimoji="1" lang="ja-JP" altLang="en-US" sz="1200" dirty="0">
                          <a:solidFill>
                            <a:srgbClr val="FF0000"/>
                          </a:solidFill>
                          <a:latin typeface="Meiryo UI" panose="020B0604030504040204" pitchFamily="50" charset="-128"/>
                          <a:ea typeface="Meiryo UI" panose="020B0604030504040204" pitchFamily="50" charset="-128"/>
                        </a:rPr>
                        <a:t>本社所在地、主たる活動地域（市町村名まで）、従業員数、資本金または出資総額</a:t>
                      </a:r>
                      <a:endParaRPr kumimoji="1" lang="en-US" altLang="ja-JP" sz="1200" dirty="0">
                        <a:solidFill>
                          <a:srgbClr val="FF0000"/>
                        </a:solidFill>
                        <a:latin typeface="Meiryo UI" panose="020B0604030504040204" pitchFamily="50" charset="-128"/>
                        <a:ea typeface="Meiryo UI" panose="020B0604030504040204" pitchFamily="50" charset="-128"/>
                      </a:endParaRPr>
                    </a:p>
                    <a:p>
                      <a:pPr marL="628650" lvl="1" indent="-171450" algn="l">
                        <a:lnSpc>
                          <a:spcPct val="100000"/>
                        </a:lnSpc>
                        <a:spcAft>
                          <a:spcPts val="0"/>
                        </a:spcAft>
                        <a:buFont typeface="Arial" panose="020B0604020202020204" pitchFamily="34" charset="0"/>
                        <a:buChar char="•"/>
                      </a:pPr>
                      <a:r>
                        <a:rPr kumimoji="1" lang="ja-JP" altLang="en-US" sz="1200" dirty="0">
                          <a:solidFill>
                            <a:srgbClr val="FF0000"/>
                          </a:solidFill>
                          <a:latin typeface="Meiryo UI" panose="020B0604030504040204" pitchFamily="50" charset="-128"/>
                          <a:ea typeface="Meiryo UI" panose="020B0604030504040204" pitchFamily="50" charset="-128"/>
                        </a:rPr>
                        <a:t>設立年月又は開業年月、ホームページ</a:t>
                      </a:r>
                      <a:r>
                        <a:rPr kumimoji="1" lang="en-US" altLang="ja-JP" sz="1200" dirty="0">
                          <a:solidFill>
                            <a:srgbClr val="FF0000"/>
                          </a:solidFill>
                          <a:latin typeface="Meiryo UI" panose="020B0604030504040204" pitchFamily="50" charset="-128"/>
                          <a:ea typeface="Meiryo UI" panose="020B0604030504040204" pitchFamily="50" charset="-128"/>
                        </a:rPr>
                        <a:t>URL</a:t>
                      </a:r>
                      <a:r>
                        <a:rPr kumimoji="1" lang="ja-JP" altLang="en-US" sz="1200" dirty="0">
                          <a:solidFill>
                            <a:srgbClr val="FF0000"/>
                          </a:solidFill>
                          <a:latin typeface="Meiryo UI" panose="020B0604030504040204" pitchFamily="50" charset="-128"/>
                          <a:ea typeface="Meiryo UI" panose="020B0604030504040204" pitchFamily="50" charset="-128"/>
                        </a:rPr>
                        <a:t>（あれば）</a:t>
                      </a:r>
                      <a:endParaRPr kumimoji="1" lang="en-US" altLang="ja-JP" sz="1200" dirty="0">
                        <a:solidFill>
                          <a:srgbClr val="FF0000"/>
                        </a:solidFill>
                        <a:latin typeface="Meiryo UI" panose="020B0604030504040204" pitchFamily="50" charset="-128"/>
                        <a:ea typeface="Meiryo UI" panose="020B0604030504040204" pitchFamily="50" charset="-128"/>
                      </a:endParaRPr>
                    </a:p>
                    <a:p>
                      <a:pPr marL="628650" lvl="1" indent="-171450" algn="l">
                        <a:lnSpc>
                          <a:spcPct val="100000"/>
                        </a:lnSpc>
                        <a:spcAft>
                          <a:spcPts val="0"/>
                        </a:spcAft>
                        <a:buFont typeface="Arial" panose="020B0604020202020204" pitchFamily="34" charset="0"/>
                        <a:buChar char="•"/>
                      </a:pPr>
                      <a:r>
                        <a:rPr kumimoji="1" lang="ja-JP" altLang="en-US" sz="1200" dirty="0">
                          <a:solidFill>
                            <a:srgbClr val="FF0000"/>
                          </a:solidFill>
                          <a:latin typeface="Meiryo UI" panose="020B0604030504040204" pitchFamily="50" charset="-128"/>
                          <a:ea typeface="Meiryo UI" panose="020B0604030504040204" pitchFamily="50" charset="-128"/>
                        </a:rPr>
                        <a:t>「地域の人事部」事業の概要</a:t>
                      </a:r>
                      <a:endParaRPr kumimoji="1" lang="en-US" altLang="ja-JP" sz="1200" dirty="0">
                        <a:solidFill>
                          <a:srgbClr val="FF0000"/>
                        </a:solidFill>
                        <a:latin typeface="Meiryo UI" panose="020B0604030504040204" pitchFamily="50" charset="-128"/>
                        <a:ea typeface="Meiryo UI" panose="020B0604030504040204" pitchFamily="50" charset="-128"/>
                      </a:endParaRPr>
                    </a:p>
                    <a:p>
                      <a:pPr marL="628650" lvl="1" indent="-171450" algn="l">
                        <a:lnSpc>
                          <a:spcPct val="100000"/>
                        </a:lnSpc>
                        <a:spcAft>
                          <a:spcPts val="1200"/>
                        </a:spcAft>
                        <a:buFont typeface="Arial" panose="020B0604020202020204" pitchFamily="34" charset="0"/>
                        <a:buChar char="•"/>
                      </a:pPr>
                      <a:r>
                        <a:rPr kumimoji="1" lang="ja-JP" altLang="en-US" sz="1200" dirty="0">
                          <a:solidFill>
                            <a:srgbClr val="FF0000"/>
                          </a:solidFill>
                          <a:latin typeface="Meiryo UI" panose="020B0604030504040204" pitchFamily="50" charset="-128"/>
                          <a:ea typeface="Meiryo UI" panose="020B0604030504040204" pitchFamily="50" charset="-128"/>
                        </a:rPr>
                        <a:t>申請時点での関係機関数（自治体、金融機関等）、支援対象企業数、求職者数</a:t>
                      </a:r>
                      <a:endParaRPr kumimoji="1" lang="en-US" altLang="ja-JP" sz="1200" dirty="0">
                        <a:solidFill>
                          <a:srgbClr val="FF0000"/>
                        </a:solidFill>
                        <a:latin typeface="Meiryo UI" panose="020B0604030504040204" pitchFamily="50" charset="-128"/>
                        <a:ea typeface="Meiryo UI" panose="020B0604030504040204" pitchFamily="50" charset="-128"/>
                      </a:endParaRPr>
                    </a:p>
                    <a:p>
                      <a:pPr marL="171450" indent="-171450" algn="l">
                        <a:lnSpc>
                          <a:spcPct val="100000"/>
                        </a:lnSpc>
                        <a:spcAft>
                          <a:spcPts val="1200"/>
                        </a:spcAft>
                        <a:buFont typeface="Wingdings" panose="05000000000000000000" pitchFamily="2" charset="2"/>
                        <a:buChar char="Ø"/>
                      </a:pPr>
                      <a:r>
                        <a:rPr kumimoji="1" lang="ja-JP" altLang="en-US" sz="1200" dirty="0">
                          <a:solidFill>
                            <a:srgbClr val="FF0000"/>
                          </a:solidFill>
                          <a:latin typeface="Meiryo UI" panose="020B0604030504040204" pitchFamily="50" charset="-128"/>
                          <a:ea typeface="Meiryo UI" panose="020B0604030504040204" pitchFamily="50" charset="-128"/>
                        </a:rPr>
                        <a:t>必要に応じて、</a:t>
                      </a:r>
                      <a:r>
                        <a:rPr kumimoji="1" lang="ja-JP" altLang="en-US" sz="1200" u="sng" dirty="0">
                          <a:solidFill>
                            <a:srgbClr val="FF0000"/>
                          </a:solidFill>
                          <a:latin typeface="Meiryo UI" panose="020B0604030504040204" pitchFamily="50" charset="-128"/>
                          <a:ea typeface="Meiryo UI" panose="020B0604030504040204" pitchFamily="50" charset="-128"/>
                        </a:rPr>
                        <a:t>枚数を増やして</a:t>
                      </a:r>
                      <a:r>
                        <a:rPr kumimoji="1" lang="ja-JP" altLang="en-US" sz="1200" dirty="0">
                          <a:solidFill>
                            <a:srgbClr val="FF0000"/>
                          </a:solidFill>
                          <a:latin typeface="Meiryo UI" panose="020B0604030504040204" pitchFamily="50" charset="-128"/>
                          <a:ea typeface="Meiryo UI" panose="020B0604030504040204" pitchFamily="50" charset="-128"/>
                        </a:rPr>
                        <a:t>、記載ください。</a:t>
                      </a:r>
                      <a:endParaRPr kumimoji="1" lang="en-US" altLang="ja-JP" sz="120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extLst>
                  <a:ext uri="{0D108BD9-81ED-4DB2-BD59-A6C34878D82A}">
                    <a16:rowId xmlns:a16="http://schemas.microsoft.com/office/drawing/2014/main" val="1000440506"/>
                  </a:ext>
                </a:extLst>
              </a:tr>
            </a:tbl>
          </a:graphicData>
        </a:graphic>
      </p:graphicFrame>
      <p:sp>
        <p:nvSpPr>
          <p:cNvPr id="2" name="スライド番号プレースホルダー 1">
            <a:extLst>
              <a:ext uri="{FF2B5EF4-FFF2-40B4-BE49-F238E27FC236}">
                <a16:creationId xmlns:a16="http://schemas.microsoft.com/office/drawing/2014/main" id="{F74CAB9B-4661-3258-764D-DB238C651CB9}"/>
              </a:ext>
            </a:extLst>
          </p:cNvPr>
          <p:cNvSpPr>
            <a:spLocks noGrp="1"/>
          </p:cNvSpPr>
          <p:nvPr>
            <p:ph type="sldNum" sz="quarter" idx="12"/>
          </p:nvPr>
        </p:nvSpPr>
        <p:spPr/>
        <p:txBody>
          <a:bodyPr/>
          <a:lstStyle/>
          <a:p>
            <a:fld id="{06C3097A-91F2-40EA-9FFC-442A109AF36D}" type="slidenum">
              <a:rPr kumimoji="1" lang="ja-JP" altLang="en-US" smtClean="0"/>
              <a:t>6</a:t>
            </a:fld>
            <a:endParaRPr kumimoji="1" lang="ja-JP" altLang="en-US"/>
          </a:p>
        </p:txBody>
      </p:sp>
    </p:spTree>
    <p:extLst>
      <p:ext uri="{BB962C8B-B14F-4D97-AF65-F5344CB8AC3E}">
        <p14:creationId xmlns:p14="http://schemas.microsoft.com/office/powerpoint/2010/main" val="9206547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C643FC-91F5-4D2A-5EB1-F6F4FAC478BE}"/>
            </a:ext>
          </a:extLst>
        </p:cNvPr>
        <p:cNvGrpSpPr/>
        <p:nvPr/>
      </p:nvGrpSpPr>
      <p:grpSpPr>
        <a:xfrm>
          <a:off x="0" y="0"/>
          <a:ext cx="0" cy="0"/>
          <a:chOff x="0" y="0"/>
          <a:chExt cx="0" cy="0"/>
        </a:xfrm>
      </p:grpSpPr>
      <p:sp>
        <p:nvSpPr>
          <p:cNvPr id="12" name="字幕 2">
            <a:extLst>
              <a:ext uri="{FF2B5EF4-FFF2-40B4-BE49-F238E27FC236}">
                <a16:creationId xmlns:a16="http://schemas.microsoft.com/office/drawing/2014/main" id="{D4E8849B-FAF2-4B84-E297-F5E9A3766A12}"/>
              </a:ext>
            </a:extLst>
          </p:cNvPr>
          <p:cNvSpPr>
            <a:spLocks noGrp="1"/>
          </p:cNvSpPr>
          <p:nvPr>
            <p:ph type="subTitle" idx="1"/>
          </p:nvPr>
        </p:nvSpPr>
        <p:spPr>
          <a:xfrm>
            <a:off x="183000" y="219751"/>
            <a:ext cx="9540000" cy="360000"/>
          </a:xfrm>
        </p:spPr>
        <p:txBody>
          <a:bodyPr>
            <a:noAutofit/>
          </a:bodyPr>
          <a:lstStyle/>
          <a:p>
            <a:pPr algn="l"/>
            <a:r>
              <a:rPr kumimoji="1" lang="en-US" altLang="ja-JP" sz="1800" dirty="0">
                <a:latin typeface="Meiryo UI" panose="020B0604030504040204" pitchFamily="50" charset="-128"/>
                <a:ea typeface="Meiryo UI" panose="020B0604030504040204" pitchFamily="50" charset="-128"/>
              </a:rPr>
              <a:t>2.2</a:t>
            </a:r>
            <a:r>
              <a:rPr kumimoji="1" lang="ja-JP" altLang="en-US" sz="1800" dirty="0">
                <a:latin typeface="Meiryo UI" panose="020B0604030504040204" pitchFamily="50" charset="-128"/>
                <a:ea typeface="Meiryo UI" panose="020B0604030504040204" pitchFamily="50" charset="-128"/>
              </a:rPr>
              <a:t> 事業の実施内容・方法　</a:t>
            </a:r>
            <a:r>
              <a:rPr kumimoji="1" lang="en-US" altLang="ja-JP" sz="1800" b="1" dirty="0">
                <a:latin typeface="Meiryo UI" panose="020B0604030504040204" pitchFamily="50" charset="-128"/>
                <a:ea typeface="Meiryo UI" panose="020B0604030504040204" pitchFamily="50" charset="-128"/>
              </a:rPr>
              <a:t>-</a:t>
            </a:r>
            <a:r>
              <a:rPr lang="ja-JP" altLang="en-US" sz="1800" b="1" dirty="0">
                <a:latin typeface="Meiryo UI" panose="020B0604030504040204" pitchFamily="50" charset="-128"/>
                <a:ea typeface="Meiryo UI" panose="020B0604030504040204" pitchFamily="50" charset="-128"/>
              </a:rPr>
              <a:t>個別相談</a:t>
            </a:r>
            <a:r>
              <a:rPr lang="en-US" altLang="ja-JP" sz="1800" b="1" dirty="0">
                <a:latin typeface="Meiryo UI" panose="020B0604030504040204" pitchFamily="50" charset="-128"/>
                <a:ea typeface="Meiryo UI" panose="020B0604030504040204" pitchFamily="50" charset="-128"/>
              </a:rPr>
              <a:t>(</a:t>
            </a:r>
            <a:r>
              <a:rPr lang="ja-JP" altLang="en-US" sz="1800" b="1" dirty="0">
                <a:latin typeface="Meiryo UI" panose="020B0604030504040204" pitchFamily="50" charset="-128"/>
                <a:ea typeface="Meiryo UI" panose="020B0604030504040204" pitchFamily="50" charset="-128"/>
              </a:rPr>
              <a:t>必須</a:t>
            </a:r>
            <a:r>
              <a:rPr lang="en-US" altLang="ja-JP" sz="1800" b="1" dirty="0">
                <a:latin typeface="Meiryo UI" panose="020B0604030504040204" pitchFamily="50" charset="-128"/>
                <a:ea typeface="Meiryo UI" panose="020B0604030504040204" pitchFamily="50" charset="-128"/>
              </a:rPr>
              <a:t>)</a:t>
            </a:r>
            <a:r>
              <a:rPr kumimoji="1" lang="en-US" altLang="ja-JP" sz="1800" b="1" dirty="0">
                <a:latin typeface="Meiryo UI" panose="020B0604030504040204" pitchFamily="50" charset="-128"/>
                <a:ea typeface="Meiryo UI" panose="020B0604030504040204" pitchFamily="50" charset="-128"/>
              </a:rPr>
              <a:t>-</a:t>
            </a:r>
          </a:p>
          <a:p>
            <a:pPr algn="l"/>
            <a:r>
              <a:rPr kumimoji="1" lang="en-US" altLang="ja-JP" sz="1800" dirty="0">
                <a:latin typeface="Meiryo UI" panose="020B0604030504040204" pitchFamily="50" charset="-128"/>
                <a:ea typeface="Meiryo UI" panose="020B0604030504040204" pitchFamily="50" charset="-128"/>
              </a:rPr>
              <a:t>(</a:t>
            </a:r>
            <a:r>
              <a:rPr kumimoji="1" lang="ja-JP" altLang="en-US" sz="1800" dirty="0">
                <a:latin typeface="Meiryo UI" panose="020B0604030504040204" pitchFamily="50" charset="-128"/>
                <a:ea typeface="Meiryo UI" panose="020B0604030504040204" pitchFamily="50" charset="-128"/>
              </a:rPr>
              <a:t>必要に応じて、サブタイトルを記載</a:t>
            </a:r>
            <a:r>
              <a:rPr kumimoji="1" lang="en-US" altLang="ja-JP" sz="1800" dirty="0">
                <a:latin typeface="Meiryo UI" panose="020B0604030504040204" pitchFamily="50" charset="-128"/>
                <a:ea typeface="Meiryo UI" panose="020B0604030504040204" pitchFamily="50" charset="-128"/>
              </a:rPr>
              <a:t>)</a:t>
            </a:r>
            <a:endParaRPr kumimoji="1" lang="ja-JP" altLang="en-US" sz="1800" dirty="0">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D5BB00B4-5215-1252-097B-F7F8029EF703}"/>
              </a:ext>
            </a:extLst>
          </p:cNvPr>
          <p:cNvSpPr>
            <a:spLocks noGrp="1"/>
          </p:cNvSpPr>
          <p:nvPr>
            <p:ph type="sldNum" sz="quarter" idx="12"/>
          </p:nvPr>
        </p:nvSpPr>
        <p:spPr/>
        <p:txBody>
          <a:bodyPr/>
          <a:lstStyle/>
          <a:p>
            <a:fld id="{06C3097A-91F2-40EA-9FFC-442A109AF36D}" type="slidenum">
              <a:rPr kumimoji="1" lang="ja-JP" altLang="en-US" smtClean="0"/>
              <a:t>7</a:t>
            </a:fld>
            <a:endParaRPr kumimoji="1" lang="ja-JP" altLang="en-US"/>
          </a:p>
        </p:txBody>
      </p:sp>
      <p:graphicFrame>
        <p:nvGraphicFramePr>
          <p:cNvPr id="3" name="表 2">
            <a:extLst>
              <a:ext uri="{FF2B5EF4-FFF2-40B4-BE49-F238E27FC236}">
                <a16:creationId xmlns:a16="http://schemas.microsoft.com/office/drawing/2014/main" id="{221E70C2-77B0-933B-7B1A-921DBF657CC8}"/>
              </a:ext>
            </a:extLst>
          </p:cNvPr>
          <p:cNvGraphicFramePr>
            <a:graphicFrameLocks noGrp="1"/>
          </p:cNvGraphicFramePr>
          <p:nvPr>
            <p:extLst>
              <p:ext uri="{D42A27DB-BD31-4B8C-83A1-F6EECF244321}">
                <p14:modId xmlns:p14="http://schemas.microsoft.com/office/powerpoint/2010/main" val="2381692588"/>
              </p:ext>
            </p:extLst>
          </p:nvPr>
        </p:nvGraphicFramePr>
        <p:xfrm>
          <a:off x="1192062" y="2427772"/>
          <a:ext cx="7521876" cy="2860508"/>
        </p:xfrm>
        <a:graphic>
          <a:graphicData uri="http://schemas.openxmlformats.org/drawingml/2006/table">
            <a:tbl>
              <a:tblPr firstRow="1" bandRow="1">
                <a:tableStyleId>{5C22544A-7EE6-4342-B048-85BDC9FD1C3A}</a:tableStyleId>
              </a:tblPr>
              <a:tblGrid>
                <a:gridCol w="1111451">
                  <a:extLst>
                    <a:ext uri="{9D8B030D-6E8A-4147-A177-3AD203B41FA5}">
                      <a16:colId xmlns:a16="http://schemas.microsoft.com/office/drawing/2014/main" val="1728632754"/>
                    </a:ext>
                  </a:extLst>
                </a:gridCol>
                <a:gridCol w="6410425">
                  <a:extLst>
                    <a:ext uri="{9D8B030D-6E8A-4147-A177-3AD203B41FA5}">
                      <a16:colId xmlns:a16="http://schemas.microsoft.com/office/drawing/2014/main" val="2568379508"/>
                    </a:ext>
                  </a:extLst>
                </a:gridCol>
              </a:tblGrid>
              <a:tr h="1001228">
                <a:tc>
                  <a:txBody>
                    <a:bodyPr/>
                    <a:lstStyle/>
                    <a:p>
                      <a:pPr algn="ctr">
                        <a:lnSpc>
                          <a:spcPct val="150000"/>
                        </a:lnSpc>
                      </a:pPr>
                      <a:r>
                        <a:rPr kumimoji="1" lang="ja-JP" altLang="en-US" sz="1200" b="0">
                          <a:solidFill>
                            <a:schemeClr val="tx1"/>
                          </a:solidFill>
                          <a:latin typeface="Meiryo UI" panose="020B0604030504040204" pitchFamily="50" charset="-128"/>
                          <a:ea typeface="Meiryo UI" panose="020B0604030504040204" pitchFamily="50" charset="-128"/>
                        </a:rPr>
                        <a:t>記載内容</a:t>
                      </a:r>
                    </a:p>
                  </a:txBody>
                  <a:tcPr anchor="ct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accent2">
                        <a:lumMod val="20000"/>
                        <a:lumOff val="80000"/>
                      </a:schemeClr>
                    </a:solidFill>
                  </a:tcPr>
                </a:tc>
                <a:tc>
                  <a:txBody>
                    <a:bodyPr/>
                    <a:lstStyle/>
                    <a:p>
                      <a:pPr marL="171450" indent="-171450" algn="l">
                        <a:lnSpc>
                          <a:spcPct val="100000"/>
                        </a:lnSpc>
                        <a:spcAft>
                          <a:spcPts val="1200"/>
                        </a:spcAft>
                        <a:buFont typeface="Wingdings" panose="05000000000000000000" pitchFamily="2" charset="2"/>
                        <a:buChar char="Ø"/>
                      </a:pPr>
                      <a:r>
                        <a:rPr kumimoji="1" lang="ja-JP" altLang="en-US" sz="1200" b="0" dirty="0">
                          <a:solidFill>
                            <a:srgbClr val="FF0000"/>
                          </a:solidFill>
                          <a:latin typeface="Meiryo UI" panose="020B0604030504040204" pitchFamily="50" charset="-128"/>
                          <a:ea typeface="Meiryo UI" panose="020B0604030504040204" pitchFamily="50" charset="-128"/>
                        </a:rPr>
                        <a:t>公募要領「３．事業の内容」の実施内容及び方法を具体的に記載してください。</a:t>
                      </a:r>
                      <a:br>
                        <a:rPr kumimoji="1" lang="en-US" altLang="ja-JP" sz="1200" b="0" dirty="0">
                          <a:solidFill>
                            <a:srgbClr val="FF0000"/>
                          </a:solidFill>
                          <a:latin typeface="Meiryo UI" panose="020B0604030504040204" pitchFamily="50" charset="-128"/>
                          <a:ea typeface="Meiryo UI" panose="020B0604030504040204" pitchFamily="50" charset="-128"/>
                        </a:rPr>
                      </a:br>
                      <a:r>
                        <a:rPr kumimoji="1" lang="ja-JP" altLang="en-US" sz="1200" b="0" dirty="0">
                          <a:solidFill>
                            <a:srgbClr val="FF0000"/>
                          </a:solidFill>
                          <a:latin typeface="Meiryo UI" panose="020B0604030504040204" pitchFamily="50" charset="-128"/>
                          <a:ea typeface="Meiryo UI" panose="020B0604030504040204" pitchFamily="50" charset="-128"/>
                        </a:rPr>
                        <a:t>また、本事業を効果的・効率的に遂行するための手法、工夫等を記載してください</a:t>
                      </a:r>
                      <a:r>
                        <a:rPr kumimoji="1" lang="ja-JP" altLang="en-US" sz="1200" dirty="0">
                          <a:solidFill>
                            <a:srgbClr val="FF0000"/>
                          </a:solidFill>
                          <a:latin typeface="Meiryo UI" panose="020B0604030504040204" pitchFamily="50" charset="-128"/>
                          <a:ea typeface="Meiryo UI" panose="020B0604030504040204" pitchFamily="50" charset="-128"/>
                        </a:rPr>
                        <a:t>。</a:t>
                      </a:r>
                      <a:endParaRPr kumimoji="1" lang="ja-JP" altLang="en-US" sz="1200" b="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extLst>
                  <a:ext uri="{0D108BD9-81ED-4DB2-BD59-A6C34878D82A}">
                    <a16:rowId xmlns:a16="http://schemas.microsoft.com/office/drawing/2014/main" val="3549731739"/>
                  </a:ext>
                </a:extLst>
              </a:tr>
              <a:tr h="1001228">
                <a:tc>
                  <a:txBody>
                    <a:bodyPr/>
                    <a:lstStyle/>
                    <a:p>
                      <a:pPr algn="ctr">
                        <a:lnSpc>
                          <a:spcPct val="150000"/>
                        </a:lnSpc>
                      </a:pPr>
                      <a:r>
                        <a:rPr kumimoji="1" lang="ja-JP" altLang="en-US" sz="1200" b="0">
                          <a:solidFill>
                            <a:schemeClr val="tx1"/>
                          </a:solidFill>
                          <a:latin typeface="Meiryo UI" panose="020B0604030504040204" pitchFamily="50" charset="-128"/>
                          <a:ea typeface="Meiryo UI" panose="020B0604030504040204" pitchFamily="50" charset="-128"/>
                        </a:rPr>
                        <a:t>留意点</a:t>
                      </a:r>
                    </a:p>
                  </a:txBody>
                  <a:tcPr anchor="ct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accent2">
                        <a:lumMod val="20000"/>
                        <a:lumOff val="80000"/>
                      </a:schemeClr>
                    </a:solidFill>
                  </a:tcPr>
                </a:tc>
                <a:tc>
                  <a:txBody>
                    <a:bodyPr/>
                    <a:lstStyle/>
                    <a:p>
                      <a:pPr marL="171450" indent="-171450" algn="l">
                        <a:lnSpc>
                          <a:spcPct val="100000"/>
                        </a:lnSpc>
                        <a:spcAft>
                          <a:spcPts val="1200"/>
                        </a:spcAft>
                        <a:buFont typeface="Wingdings" panose="05000000000000000000" pitchFamily="2" charset="2"/>
                        <a:buChar char="Ø"/>
                      </a:pPr>
                      <a:r>
                        <a:rPr kumimoji="1" lang="ja-JP" altLang="en-US" sz="1200" dirty="0">
                          <a:solidFill>
                            <a:srgbClr val="FF0000"/>
                          </a:solidFill>
                          <a:latin typeface="Meiryo UI" panose="020B0604030504040204" pitchFamily="50" charset="-128"/>
                          <a:ea typeface="Meiryo UI" panose="020B0604030504040204" pitchFamily="50" charset="-128"/>
                        </a:rPr>
                        <a:t>既に、伴走支援を予定・検討している具体的な「地域の人事部」があれば、実名で記載ください。なお、記載にあたっては当該「地域の人事部」の承諾を事前に得て、以下の項目を記載してください。</a:t>
                      </a:r>
                      <a:endParaRPr kumimoji="1" lang="en-US" altLang="ja-JP" sz="1200" dirty="0">
                        <a:solidFill>
                          <a:srgbClr val="FF0000"/>
                        </a:solidFill>
                        <a:latin typeface="Meiryo UI" panose="020B0604030504040204" pitchFamily="50" charset="-128"/>
                        <a:ea typeface="Meiryo UI" panose="020B0604030504040204" pitchFamily="50" charset="-128"/>
                      </a:endParaRPr>
                    </a:p>
                    <a:p>
                      <a:pPr marL="628650" lvl="1" indent="-171450" algn="l">
                        <a:lnSpc>
                          <a:spcPct val="100000"/>
                        </a:lnSpc>
                        <a:spcAft>
                          <a:spcPts val="0"/>
                        </a:spcAft>
                        <a:buFont typeface="Arial" panose="020B0604020202020204" pitchFamily="34" charset="0"/>
                        <a:buChar char="•"/>
                      </a:pPr>
                      <a:r>
                        <a:rPr kumimoji="1" lang="ja-JP" altLang="en-US" sz="1200" dirty="0">
                          <a:solidFill>
                            <a:srgbClr val="FF0000"/>
                          </a:solidFill>
                          <a:latin typeface="Meiryo UI" panose="020B0604030504040204" pitchFamily="50" charset="-128"/>
                          <a:ea typeface="Meiryo UI" panose="020B0604030504040204" pitchFamily="50" charset="-128"/>
                        </a:rPr>
                        <a:t>法人名、法人番号</a:t>
                      </a:r>
                      <a:endParaRPr kumimoji="1" lang="en-US" altLang="ja-JP" sz="1200" dirty="0">
                        <a:solidFill>
                          <a:srgbClr val="FF0000"/>
                        </a:solidFill>
                        <a:latin typeface="Meiryo UI" panose="020B0604030504040204" pitchFamily="50" charset="-128"/>
                        <a:ea typeface="Meiryo UI" panose="020B0604030504040204" pitchFamily="50" charset="-128"/>
                      </a:endParaRPr>
                    </a:p>
                    <a:p>
                      <a:pPr marL="628650" lvl="1" indent="-171450" algn="l">
                        <a:lnSpc>
                          <a:spcPct val="100000"/>
                        </a:lnSpc>
                        <a:spcAft>
                          <a:spcPts val="0"/>
                        </a:spcAft>
                        <a:buFont typeface="Arial" panose="020B0604020202020204" pitchFamily="34" charset="0"/>
                        <a:buChar char="•"/>
                      </a:pPr>
                      <a:r>
                        <a:rPr kumimoji="1" lang="ja-JP" altLang="en-US" sz="1200" dirty="0">
                          <a:solidFill>
                            <a:srgbClr val="FF0000"/>
                          </a:solidFill>
                          <a:latin typeface="Meiryo UI" panose="020B0604030504040204" pitchFamily="50" charset="-128"/>
                          <a:ea typeface="Meiryo UI" panose="020B0604030504040204" pitchFamily="50" charset="-128"/>
                        </a:rPr>
                        <a:t>本社所在地、主たる活動地域（市町村名まで）、従業員数、資本金または出資総額</a:t>
                      </a:r>
                      <a:endParaRPr kumimoji="1" lang="en-US" altLang="ja-JP" sz="1200" dirty="0">
                        <a:solidFill>
                          <a:srgbClr val="FF0000"/>
                        </a:solidFill>
                        <a:latin typeface="Meiryo UI" panose="020B0604030504040204" pitchFamily="50" charset="-128"/>
                        <a:ea typeface="Meiryo UI" panose="020B0604030504040204" pitchFamily="50" charset="-128"/>
                      </a:endParaRPr>
                    </a:p>
                    <a:p>
                      <a:pPr marL="628650" lvl="1" indent="-171450" algn="l">
                        <a:lnSpc>
                          <a:spcPct val="100000"/>
                        </a:lnSpc>
                        <a:spcAft>
                          <a:spcPts val="0"/>
                        </a:spcAft>
                        <a:buFont typeface="Arial" panose="020B0604020202020204" pitchFamily="34" charset="0"/>
                        <a:buChar char="•"/>
                      </a:pPr>
                      <a:r>
                        <a:rPr kumimoji="1" lang="ja-JP" altLang="en-US" sz="1200" dirty="0">
                          <a:solidFill>
                            <a:srgbClr val="FF0000"/>
                          </a:solidFill>
                          <a:latin typeface="Meiryo UI" panose="020B0604030504040204" pitchFamily="50" charset="-128"/>
                          <a:ea typeface="Meiryo UI" panose="020B0604030504040204" pitchFamily="50" charset="-128"/>
                        </a:rPr>
                        <a:t>設立年月又は開業年月、ホームページ</a:t>
                      </a:r>
                      <a:r>
                        <a:rPr kumimoji="1" lang="en-US" altLang="ja-JP" sz="1200" dirty="0">
                          <a:solidFill>
                            <a:srgbClr val="FF0000"/>
                          </a:solidFill>
                          <a:latin typeface="Meiryo UI" panose="020B0604030504040204" pitchFamily="50" charset="-128"/>
                          <a:ea typeface="Meiryo UI" panose="020B0604030504040204" pitchFamily="50" charset="-128"/>
                        </a:rPr>
                        <a:t>URL</a:t>
                      </a:r>
                      <a:r>
                        <a:rPr kumimoji="1" lang="ja-JP" altLang="en-US" sz="1200" dirty="0">
                          <a:solidFill>
                            <a:srgbClr val="FF0000"/>
                          </a:solidFill>
                          <a:latin typeface="Meiryo UI" panose="020B0604030504040204" pitchFamily="50" charset="-128"/>
                          <a:ea typeface="Meiryo UI" panose="020B0604030504040204" pitchFamily="50" charset="-128"/>
                        </a:rPr>
                        <a:t>（あれば）</a:t>
                      </a:r>
                      <a:endParaRPr kumimoji="1" lang="en-US" altLang="ja-JP" sz="1200" dirty="0">
                        <a:solidFill>
                          <a:srgbClr val="FF0000"/>
                        </a:solidFill>
                        <a:latin typeface="Meiryo UI" panose="020B0604030504040204" pitchFamily="50" charset="-128"/>
                        <a:ea typeface="Meiryo UI" panose="020B0604030504040204" pitchFamily="50" charset="-128"/>
                      </a:endParaRPr>
                    </a:p>
                    <a:p>
                      <a:pPr marL="628650" lvl="1" indent="-171450" algn="l">
                        <a:lnSpc>
                          <a:spcPct val="100000"/>
                        </a:lnSpc>
                        <a:spcAft>
                          <a:spcPts val="0"/>
                        </a:spcAft>
                        <a:buFont typeface="Arial" panose="020B0604020202020204" pitchFamily="34" charset="0"/>
                        <a:buChar char="•"/>
                      </a:pPr>
                      <a:r>
                        <a:rPr kumimoji="1" lang="ja-JP" altLang="en-US" sz="1200" dirty="0">
                          <a:solidFill>
                            <a:srgbClr val="FF0000"/>
                          </a:solidFill>
                          <a:latin typeface="Meiryo UI" panose="020B0604030504040204" pitchFamily="50" charset="-128"/>
                          <a:ea typeface="Meiryo UI" panose="020B0604030504040204" pitchFamily="50" charset="-128"/>
                        </a:rPr>
                        <a:t>「地域の人事部」事業の概要</a:t>
                      </a:r>
                      <a:endParaRPr kumimoji="1" lang="en-US" altLang="ja-JP" sz="1200" dirty="0">
                        <a:solidFill>
                          <a:srgbClr val="FF0000"/>
                        </a:solidFill>
                        <a:latin typeface="Meiryo UI" panose="020B0604030504040204" pitchFamily="50" charset="-128"/>
                        <a:ea typeface="Meiryo UI" panose="020B0604030504040204" pitchFamily="50" charset="-128"/>
                      </a:endParaRPr>
                    </a:p>
                    <a:p>
                      <a:pPr marL="628650" marR="0" lvl="1" indent="-17145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1" lang="ja-JP" altLang="en-US" sz="1200" dirty="0">
                          <a:solidFill>
                            <a:srgbClr val="FF0000"/>
                          </a:solidFill>
                          <a:latin typeface="Meiryo UI" panose="020B0604030504040204" pitchFamily="50" charset="-128"/>
                          <a:ea typeface="Meiryo UI" panose="020B0604030504040204" pitchFamily="50" charset="-128"/>
                        </a:rPr>
                        <a:t>申請時点での関係機関数（自治体、金融機関等）、支援対象企業数、求職者数</a:t>
                      </a:r>
                      <a:endParaRPr kumimoji="1" lang="en-US" altLang="ja-JP" sz="1200" dirty="0">
                        <a:solidFill>
                          <a:srgbClr val="FF0000"/>
                        </a:solidFill>
                        <a:latin typeface="Meiryo UI" panose="020B0604030504040204" pitchFamily="50" charset="-128"/>
                        <a:ea typeface="Meiryo UI" panose="020B0604030504040204" pitchFamily="50" charset="-128"/>
                      </a:endParaRPr>
                    </a:p>
                    <a:p>
                      <a:pPr marL="171450" indent="-171450" algn="l">
                        <a:lnSpc>
                          <a:spcPct val="100000"/>
                        </a:lnSpc>
                        <a:spcAft>
                          <a:spcPts val="1200"/>
                        </a:spcAft>
                        <a:buFont typeface="Wingdings" panose="05000000000000000000" pitchFamily="2" charset="2"/>
                        <a:buChar char="Ø"/>
                      </a:pPr>
                      <a:r>
                        <a:rPr kumimoji="1" lang="ja-JP" altLang="en-US" sz="1200" dirty="0">
                          <a:solidFill>
                            <a:srgbClr val="FF0000"/>
                          </a:solidFill>
                          <a:latin typeface="Meiryo UI" panose="020B0604030504040204" pitchFamily="50" charset="-128"/>
                          <a:ea typeface="Meiryo UI" panose="020B0604030504040204" pitchFamily="50" charset="-128"/>
                        </a:rPr>
                        <a:t>必要に応じて、</a:t>
                      </a:r>
                      <a:r>
                        <a:rPr kumimoji="1" lang="ja-JP" altLang="en-US" sz="1200" u="sng" dirty="0">
                          <a:solidFill>
                            <a:srgbClr val="FF0000"/>
                          </a:solidFill>
                          <a:latin typeface="Meiryo UI" panose="020B0604030504040204" pitchFamily="50" charset="-128"/>
                          <a:ea typeface="Meiryo UI" panose="020B0604030504040204" pitchFamily="50" charset="-128"/>
                        </a:rPr>
                        <a:t>枚数を増やして</a:t>
                      </a:r>
                      <a:r>
                        <a:rPr kumimoji="1" lang="ja-JP" altLang="en-US" sz="1200" dirty="0">
                          <a:solidFill>
                            <a:srgbClr val="FF0000"/>
                          </a:solidFill>
                          <a:latin typeface="Meiryo UI" panose="020B0604030504040204" pitchFamily="50" charset="-128"/>
                          <a:ea typeface="Meiryo UI" panose="020B0604030504040204" pitchFamily="50" charset="-128"/>
                        </a:rPr>
                        <a:t>、記載ください。</a:t>
                      </a:r>
                      <a:endParaRPr kumimoji="1" lang="en-US" altLang="ja-JP" sz="120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extLst>
                  <a:ext uri="{0D108BD9-81ED-4DB2-BD59-A6C34878D82A}">
                    <a16:rowId xmlns:a16="http://schemas.microsoft.com/office/drawing/2014/main" val="1000440506"/>
                  </a:ext>
                </a:extLst>
              </a:tr>
            </a:tbl>
          </a:graphicData>
        </a:graphic>
      </p:graphicFrame>
    </p:spTree>
    <p:extLst>
      <p:ext uri="{BB962C8B-B14F-4D97-AF65-F5344CB8AC3E}">
        <p14:creationId xmlns:p14="http://schemas.microsoft.com/office/powerpoint/2010/main" val="13382971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0849B9-20F7-58DD-D5A0-AFADEDDA3BE6}"/>
            </a:ext>
          </a:extLst>
        </p:cNvPr>
        <p:cNvGrpSpPr/>
        <p:nvPr/>
      </p:nvGrpSpPr>
      <p:grpSpPr>
        <a:xfrm>
          <a:off x="0" y="0"/>
          <a:ext cx="0" cy="0"/>
          <a:chOff x="0" y="0"/>
          <a:chExt cx="0" cy="0"/>
        </a:xfrm>
      </p:grpSpPr>
      <p:sp>
        <p:nvSpPr>
          <p:cNvPr id="12" name="字幕 2">
            <a:extLst>
              <a:ext uri="{FF2B5EF4-FFF2-40B4-BE49-F238E27FC236}">
                <a16:creationId xmlns:a16="http://schemas.microsoft.com/office/drawing/2014/main" id="{213014C8-3396-5D98-893F-20CB6EC61AC6}"/>
              </a:ext>
            </a:extLst>
          </p:cNvPr>
          <p:cNvSpPr>
            <a:spLocks noGrp="1"/>
          </p:cNvSpPr>
          <p:nvPr>
            <p:ph type="subTitle" idx="1"/>
          </p:nvPr>
        </p:nvSpPr>
        <p:spPr>
          <a:xfrm>
            <a:off x="183000" y="219751"/>
            <a:ext cx="9540000" cy="360000"/>
          </a:xfrm>
        </p:spPr>
        <p:txBody>
          <a:bodyPr>
            <a:noAutofit/>
          </a:bodyPr>
          <a:lstStyle/>
          <a:p>
            <a:pPr algn="l"/>
            <a:r>
              <a:rPr kumimoji="1" lang="en-US" altLang="ja-JP" sz="1800" dirty="0">
                <a:latin typeface="Meiryo UI" panose="020B0604030504040204" pitchFamily="50" charset="-128"/>
                <a:ea typeface="Meiryo UI" panose="020B0604030504040204" pitchFamily="50" charset="-128"/>
              </a:rPr>
              <a:t>2.3</a:t>
            </a:r>
            <a:r>
              <a:rPr kumimoji="1" lang="ja-JP" altLang="en-US" sz="1800" dirty="0">
                <a:latin typeface="Meiryo UI" panose="020B0604030504040204" pitchFamily="50" charset="-128"/>
                <a:ea typeface="Meiryo UI" panose="020B0604030504040204" pitchFamily="50" charset="-128"/>
              </a:rPr>
              <a:t> 事業の実施内容・方法　</a:t>
            </a:r>
            <a:r>
              <a:rPr kumimoji="1" lang="en-US" altLang="ja-JP" sz="1800" b="1" dirty="0">
                <a:latin typeface="Meiryo UI" panose="020B0604030504040204" pitchFamily="50" charset="-128"/>
                <a:ea typeface="Meiryo UI" panose="020B0604030504040204" pitchFamily="50" charset="-128"/>
              </a:rPr>
              <a:t>-</a:t>
            </a:r>
            <a:r>
              <a:rPr kumimoji="1" lang="ja-JP" altLang="en-US" sz="1800" b="1" dirty="0">
                <a:latin typeface="Meiryo UI" panose="020B0604030504040204" pitchFamily="50" charset="-128"/>
                <a:ea typeface="Meiryo UI" panose="020B0604030504040204" pitchFamily="50" charset="-128"/>
              </a:rPr>
              <a:t>広報事業への協力</a:t>
            </a:r>
            <a:r>
              <a:rPr lang="en-US" altLang="ja-JP" sz="1800" b="1" dirty="0">
                <a:latin typeface="Meiryo UI" panose="020B0604030504040204" pitchFamily="50" charset="-128"/>
                <a:ea typeface="Meiryo UI" panose="020B0604030504040204" pitchFamily="50" charset="-128"/>
              </a:rPr>
              <a:t>(</a:t>
            </a:r>
            <a:r>
              <a:rPr lang="ja-JP" altLang="en-US" sz="1800" b="1" dirty="0">
                <a:latin typeface="Meiryo UI" panose="020B0604030504040204" pitchFamily="50" charset="-128"/>
                <a:ea typeface="Meiryo UI" panose="020B0604030504040204" pitchFamily="50" charset="-128"/>
              </a:rPr>
              <a:t>必須</a:t>
            </a:r>
            <a:r>
              <a:rPr lang="en-US" altLang="ja-JP" sz="1800" b="1" dirty="0">
                <a:latin typeface="Meiryo UI" panose="020B0604030504040204" pitchFamily="50" charset="-128"/>
                <a:ea typeface="Meiryo UI" panose="020B0604030504040204" pitchFamily="50" charset="-128"/>
              </a:rPr>
              <a:t>)</a:t>
            </a:r>
            <a:r>
              <a:rPr kumimoji="1" lang="en-US" altLang="ja-JP" sz="1800" b="1" dirty="0">
                <a:latin typeface="Meiryo UI" panose="020B0604030504040204" pitchFamily="50" charset="-128"/>
                <a:ea typeface="Meiryo UI" panose="020B0604030504040204" pitchFamily="50" charset="-128"/>
              </a:rPr>
              <a:t>-</a:t>
            </a:r>
          </a:p>
          <a:p>
            <a:pPr algn="l"/>
            <a:r>
              <a:rPr kumimoji="1" lang="en-US" altLang="ja-JP" sz="1800" dirty="0">
                <a:latin typeface="Meiryo UI" panose="020B0604030504040204" pitchFamily="50" charset="-128"/>
                <a:ea typeface="Meiryo UI" panose="020B0604030504040204" pitchFamily="50" charset="-128"/>
              </a:rPr>
              <a:t>(</a:t>
            </a:r>
            <a:r>
              <a:rPr kumimoji="1" lang="ja-JP" altLang="en-US" sz="1800" dirty="0">
                <a:latin typeface="Meiryo UI" panose="020B0604030504040204" pitchFamily="50" charset="-128"/>
                <a:ea typeface="Meiryo UI" panose="020B0604030504040204" pitchFamily="50" charset="-128"/>
              </a:rPr>
              <a:t>必要に応じて、サブタイトルを記載</a:t>
            </a:r>
            <a:r>
              <a:rPr kumimoji="1" lang="en-US" altLang="ja-JP" sz="1800" dirty="0">
                <a:latin typeface="Meiryo UI" panose="020B0604030504040204" pitchFamily="50" charset="-128"/>
                <a:ea typeface="Meiryo UI" panose="020B0604030504040204" pitchFamily="50" charset="-128"/>
              </a:rPr>
              <a:t>)</a:t>
            </a:r>
            <a:endParaRPr kumimoji="1" lang="ja-JP" altLang="en-US" sz="1800" dirty="0">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F1F7351A-BDD3-0E63-84D8-763D0A9AAE64}"/>
              </a:ext>
            </a:extLst>
          </p:cNvPr>
          <p:cNvSpPr>
            <a:spLocks noGrp="1"/>
          </p:cNvSpPr>
          <p:nvPr>
            <p:ph type="sldNum" sz="quarter" idx="12"/>
          </p:nvPr>
        </p:nvSpPr>
        <p:spPr/>
        <p:txBody>
          <a:bodyPr/>
          <a:lstStyle/>
          <a:p>
            <a:fld id="{06C3097A-91F2-40EA-9FFC-442A109AF36D}" type="slidenum">
              <a:rPr kumimoji="1" lang="ja-JP" altLang="en-US" smtClean="0"/>
              <a:t>8</a:t>
            </a:fld>
            <a:endParaRPr kumimoji="1" lang="ja-JP" altLang="en-US"/>
          </a:p>
        </p:txBody>
      </p:sp>
      <p:graphicFrame>
        <p:nvGraphicFramePr>
          <p:cNvPr id="3" name="表 2">
            <a:extLst>
              <a:ext uri="{FF2B5EF4-FFF2-40B4-BE49-F238E27FC236}">
                <a16:creationId xmlns:a16="http://schemas.microsoft.com/office/drawing/2014/main" id="{5185CE54-DBA9-9F07-C5BA-36E184609D37}"/>
              </a:ext>
            </a:extLst>
          </p:cNvPr>
          <p:cNvGraphicFramePr>
            <a:graphicFrameLocks noGrp="1"/>
          </p:cNvGraphicFramePr>
          <p:nvPr>
            <p:extLst>
              <p:ext uri="{D42A27DB-BD31-4B8C-83A1-F6EECF244321}">
                <p14:modId xmlns:p14="http://schemas.microsoft.com/office/powerpoint/2010/main" val="4232150484"/>
              </p:ext>
            </p:extLst>
          </p:nvPr>
        </p:nvGraphicFramePr>
        <p:xfrm>
          <a:off x="1192062" y="2427772"/>
          <a:ext cx="7521876" cy="1001228"/>
        </p:xfrm>
        <a:graphic>
          <a:graphicData uri="http://schemas.openxmlformats.org/drawingml/2006/table">
            <a:tbl>
              <a:tblPr firstRow="1" bandRow="1">
                <a:tableStyleId>{5C22544A-7EE6-4342-B048-85BDC9FD1C3A}</a:tableStyleId>
              </a:tblPr>
              <a:tblGrid>
                <a:gridCol w="1111451">
                  <a:extLst>
                    <a:ext uri="{9D8B030D-6E8A-4147-A177-3AD203B41FA5}">
                      <a16:colId xmlns:a16="http://schemas.microsoft.com/office/drawing/2014/main" val="1728632754"/>
                    </a:ext>
                  </a:extLst>
                </a:gridCol>
                <a:gridCol w="6410425">
                  <a:extLst>
                    <a:ext uri="{9D8B030D-6E8A-4147-A177-3AD203B41FA5}">
                      <a16:colId xmlns:a16="http://schemas.microsoft.com/office/drawing/2014/main" val="2568379508"/>
                    </a:ext>
                  </a:extLst>
                </a:gridCol>
              </a:tblGrid>
              <a:tr h="1001228">
                <a:tc>
                  <a:txBody>
                    <a:bodyPr/>
                    <a:lstStyle/>
                    <a:p>
                      <a:pPr algn="ctr">
                        <a:lnSpc>
                          <a:spcPct val="150000"/>
                        </a:lnSpc>
                      </a:pPr>
                      <a:r>
                        <a:rPr kumimoji="1" lang="ja-JP" altLang="en-US" sz="1200" b="0">
                          <a:solidFill>
                            <a:schemeClr val="tx1"/>
                          </a:solidFill>
                          <a:latin typeface="Meiryo UI" panose="020B0604030504040204" pitchFamily="50" charset="-128"/>
                          <a:ea typeface="Meiryo UI" panose="020B0604030504040204" pitchFamily="50" charset="-128"/>
                        </a:rPr>
                        <a:t>記載内容</a:t>
                      </a:r>
                    </a:p>
                  </a:txBody>
                  <a:tcPr anchor="ct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accent2">
                        <a:lumMod val="20000"/>
                        <a:lumOff val="80000"/>
                      </a:schemeClr>
                    </a:solidFill>
                  </a:tcPr>
                </a:tc>
                <a:tc>
                  <a:txBody>
                    <a:bodyPr/>
                    <a:lstStyle/>
                    <a:p>
                      <a:pPr marL="171450" indent="-171450" algn="l">
                        <a:lnSpc>
                          <a:spcPct val="100000"/>
                        </a:lnSpc>
                        <a:spcAft>
                          <a:spcPts val="1200"/>
                        </a:spcAft>
                        <a:buFont typeface="Wingdings" panose="05000000000000000000" pitchFamily="2" charset="2"/>
                        <a:buChar char="Ø"/>
                      </a:pPr>
                      <a:r>
                        <a:rPr kumimoji="1" lang="ja-JP" altLang="en-US" sz="1200" b="0" dirty="0">
                          <a:solidFill>
                            <a:srgbClr val="FF0000"/>
                          </a:solidFill>
                          <a:latin typeface="Meiryo UI" panose="020B0604030504040204" pitchFamily="50" charset="-128"/>
                          <a:ea typeface="Meiryo UI" panose="020B0604030504040204" pitchFamily="50" charset="-128"/>
                        </a:rPr>
                        <a:t>公募要領「３．事業の内容」の実施内容及び方法を具体的に記載してください。</a:t>
                      </a:r>
                      <a:endParaRPr kumimoji="1" lang="en-US" altLang="ja-JP" sz="1200" b="0" dirty="0">
                        <a:solidFill>
                          <a:srgbClr val="FF0000"/>
                        </a:solidFill>
                        <a:latin typeface="Meiryo UI" panose="020B0604030504040204" pitchFamily="50" charset="-128"/>
                        <a:ea typeface="Meiryo UI" panose="020B0604030504040204" pitchFamily="50" charset="-128"/>
                      </a:endParaRPr>
                    </a:p>
                    <a:p>
                      <a:pPr marL="171450" marR="0" lvl="0" indent="-171450" algn="l" defTabSz="914400" rtl="0" eaLnBrk="1" fontAlgn="auto" latinLnBrk="0" hangingPunct="1">
                        <a:lnSpc>
                          <a:spcPct val="100000"/>
                        </a:lnSpc>
                        <a:spcBef>
                          <a:spcPts val="0"/>
                        </a:spcBef>
                        <a:spcAft>
                          <a:spcPts val="1200"/>
                        </a:spcAft>
                        <a:buClrTx/>
                        <a:buSzTx/>
                        <a:buFont typeface="Wingdings" panose="05000000000000000000" pitchFamily="2" charset="2"/>
                        <a:buChar char="Ø"/>
                        <a:tabLst/>
                        <a:defRPr/>
                      </a:pPr>
                      <a:r>
                        <a:rPr kumimoji="1" lang="ja-JP" altLang="en-US" sz="1200" b="0" dirty="0">
                          <a:solidFill>
                            <a:srgbClr val="FF0000"/>
                          </a:solidFill>
                          <a:latin typeface="Meiryo UI" panose="020B0604030504040204" pitchFamily="50" charset="-128"/>
                          <a:ea typeface="Meiryo UI" panose="020B0604030504040204" pitchFamily="50" charset="-128"/>
                        </a:rPr>
                        <a:t>また、本事業を効果的・効率的に遂行するための手法、工夫等を記載してください</a:t>
                      </a:r>
                      <a:r>
                        <a:rPr kumimoji="1" lang="ja-JP" altLang="en-US" sz="1200" dirty="0">
                          <a:solidFill>
                            <a:srgbClr val="FF0000"/>
                          </a:solidFill>
                          <a:latin typeface="Meiryo UI" panose="020B0604030504040204" pitchFamily="50" charset="-128"/>
                          <a:ea typeface="Meiryo UI" panose="020B0604030504040204" pitchFamily="50" charset="-128"/>
                        </a:rPr>
                        <a:t>。</a:t>
                      </a:r>
                      <a:endParaRPr kumimoji="1" lang="ja-JP" altLang="en-US" sz="1200" b="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extLst>
                  <a:ext uri="{0D108BD9-81ED-4DB2-BD59-A6C34878D82A}">
                    <a16:rowId xmlns:a16="http://schemas.microsoft.com/office/drawing/2014/main" val="3549731739"/>
                  </a:ext>
                </a:extLst>
              </a:tr>
            </a:tbl>
          </a:graphicData>
        </a:graphic>
      </p:graphicFrame>
    </p:spTree>
    <p:extLst>
      <p:ext uri="{BB962C8B-B14F-4D97-AF65-F5344CB8AC3E}">
        <p14:creationId xmlns:p14="http://schemas.microsoft.com/office/powerpoint/2010/main" val="2732328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7140A3-AE50-B23A-B0E5-5CB73FC11F9A}"/>
            </a:ext>
          </a:extLst>
        </p:cNvPr>
        <p:cNvGrpSpPr/>
        <p:nvPr/>
      </p:nvGrpSpPr>
      <p:grpSpPr>
        <a:xfrm>
          <a:off x="0" y="0"/>
          <a:ext cx="0" cy="0"/>
          <a:chOff x="0" y="0"/>
          <a:chExt cx="0" cy="0"/>
        </a:xfrm>
      </p:grpSpPr>
      <p:sp>
        <p:nvSpPr>
          <p:cNvPr id="12" name="字幕 2">
            <a:extLst>
              <a:ext uri="{FF2B5EF4-FFF2-40B4-BE49-F238E27FC236}">
                <a16:creationId xmlns:a16="http://schemas.microsoft.com/office/drawing/2014/main" id="{FB658CD1-25EE-80A6-A233-E55BD84349B8}"/>
              </a:ext>
            </a:extLst>
          </p:cNvPr>
          <p:cNvSpPr>
            <a:spLocks noGrp="1"/>
          </p:cNvSpPr>
          <p:nvPr>
            <p:ph type="subTitle" idx="1"/>
          </p:nvPr>
        </p:nvSpPr>
        <p:spPr>
          <a:xfrm>
            <a:off x="183000" y="219751"/>
            <a:ext cx="9540000" cy="360000"/>
          </a:xfrm>
        </p:spPr>
        <p:txBody>
          <a:bodyPr>
            <a:noAutofit/>
          </a:bodyPr>
          <a:lstStyle/>
          <a:p>
            <a:pPr algn="l"/>
            <a:r>
              <a:rPr kumimoji="1" lang="en-US" altLang="ja-JP" sz="1800" dirty="0">
                <a:latin typeface="Meiryo UI" panose="020B0604030504040204" pitchFamily="50" charset="-128"/>
                <a:ea typeface="Meiryo UI" panose="020B0604030504040204" pitchFamily="50" charset="-128"/>
              </a:rPr>
              <a:t>2.4</a:t>
            </a:r>
            <a:r>
              <a:rPr kumimoji="1" lang="ja-JP" altLang="en-US" sz="1800" dirty="0">
                <a:latin typeface="Meiryo UI" panose="020B0604030504040204" pitchFamily="50" charset="-128"/>
                <a:ea typeface="Meiryo UI" panose="020B0604030504040204" pitchFamily="50" charset="-128"/>
              </a:rPr>
              <a:t> 事業の実施内容・方法　</a:t>
            </a:r>
            <a:r>
              <a:rPr kumimoji="1" lang="en-US" altLang="ja-JP" sz="1800" b="1" dirty="0">
                <a:latin typeface="Meiryo UI" panose="020B0604030504040204" pitchFamily="50" charset="-128"/>
                <a:ea typeface="Meiryo UI" panose="020B0604030504040204" pitchFamily="50" charset="-128"/>
              </a:rPr>
              <a:t>-</a:t>
            </a:r>
            <a:r>
              <a:rPr lang="ja-JP" altLang="en-US" sz="1800" b="1" dirty="0">
                <a:latin typeface="Meiryo UI" panose="020B0604030504040204" pitchFamily="50" charset="-128"/>
                <a:ea typeface="Meiryo UI" panose="020B0604030504040204" pitchFamily="50" charset="-128"/>
              </a:rPr>
              <a:t>その他支援</a:t>
            </a:r>
            <a:r>
              <a:rPr lang="en-US" altLang="ja-JP" sz="1800" b="1" dirty="0">
                <a:latin typeface="Meiryo UI" panose="020B0604030504040204" pitchFamily="50" charset="-128"/>
                <a:ea typeface="Meiryo UI" panose="020B0604030504040204" pitchFamily="50" charset="-128"/>
              </a:rPr>
              <a:t>(</a:t>
            </a:r>
            <a:r>
              <a:rPr lang="ja-JP" altLang="en-US" sz="1800" b="1" dirty="0">
                <a:latin typeface="Meiryo UI" panose="020B0604030504040204" pitchFamily="50" charset="-128"/>
                <a:ea typeface="Meiryo UI" panose="020B0604030504040204" pitchFamily="50" charset="-128"/>
              </a:rPr>
              <a:t>任意</a:t>
            </a:r>
            <a:r>
              <a:rPr lang="en-US" altLang="ja-JP" sz="1800" b="1" dirty="0">
                <a:latin typeface="Meiryo UI" panose="020B0604030504040204" pitchFamily="50" charset="-128"/>
                <a:ea typeface="Meiryo UI" panose="020B0604030504040204" pitchFamily="50" charset="-128"/>
              </a:rPr>
              <a:t>)</a:t>
            </a:r>
            <a:r>
              <a:rPr kumimoji="1" lang="en-US" altLang="ja-JP" sz="1800" b="1" dirty="0">
                <a:latin typeface="Meiryo UI" panose="020B0604030504040204" pitchFamily="50" charset="-128"/>
                <a:ea typeface="Meiryo UI" panose="020B0604030504040204" pitchFamily="50" charset="-128"/>
              </a:rPr>
              <a:t>-</a:t>
            </a:r>
          </a:p>
          <a:p>
            <a:pPr algn="l"/>
            <a:r>
              <a:rPr kumimoji="1" lang="en-US" altLang="ja-JP" sz="1800" dirty="0">
                <a:latin typeface="Meiryo UI" panose="020B0604030504040204" pitchFamily="50" charset="-128"/>
                <a:ea typeface="Meiryo UI" panose="020B0604030504040204" pitchFamily="50" charset="-128"/>
              </a:rPr>
              <a:t>(</a:t>
            </a:r>
            <a:r>
              <a:rPr kumimoji="1" lang="ja-JP" altLang="en-US" sz="1800" dirty="0">
                <a:latin typeface="Meiryo UI" panose="020B0604030504040204" pitchFamily="50" charset="-128"/>
                <a:ea typeface="Meiryo UI" panose="020B0604030504040204" pitchFamily="50" charset="-128"/>
              </a:rPr>
              <a:t>必要に応じて、サブタイトルを記載</a:t>
            </a:r>
            <a:r>
              <a:rPr kumimoji="1" lang="en-US" altLang="ja-JP" sz="1800" dirty="0">
                <a:latin typeface="Meiryo UI" panose="020B0604030504040204" pitchFamily="50" charset="-128"/>
                <a:ea typeface="Meiryo UI" panose="020B0604030504040204" pitchFamily="50" charset="-128"/>
              </a:rPr>
              <a:t>)</a:t>
            </a:r>
            <a:endParaRPr kumimoji="1" lang="ja-JP" altLang="en-US" sz="1800" dirty="0">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965088B1-903E-1422-5B0D-106CD42DBAF0}"/>
              </a:ext>
            </a:extLst>
          </p:cNvPr>
          <p:cNvSpPr>
            <a:spLocks noGrp="1"/>
          </p:cNvSpPr>
          <p:nvPr>
            <p:ph type="sldNum" sz="quarter" idx="12"/>
          </p:nvPr>
        </p:nvSpPr>
        <p:spPr/>
        <p:txBody>
          <a:bodyPr/>
          <a:lstStyle/>
          <a:p>
            <a:fld id="{06C3097A-91F2-40EA-9FFC-442A109AF36D}" type="slidenum">
              <a:rPr kumimoji="1" lang="ja-JP" altLang="en-US" smtClean="0"/>
              <a:t>9</a:t>
            </a:fld>
            <a:endParaRPr kumimoji="1" lang="ja-JP" altLang="en-US"/>
          </a:p>
        </p:txBody>
      </p:sp>
      <p:graphicFrame>
        <p:nvGraphicFramePr>
          <p:cNvPr id="3" name="表 2">
            <a:extLst>
              <a:ext uri="{FF2B5EF4-FFF2-40B4-BE49-F238E27FC236}">
                <a16:creationId xmlns:a16="http://schemas.microsoft.com/office/drawing/2014/main" id="{EDE0ED7C-8D68-FD31-A00A-418E828F48B8}"/>
              </a:ext>
            </a:extLst>
          </p:cNvPr>
          <p:cNvGraphicFramePr>
            <a:graphicFrameLocks noGrp="1"/>
          </p:cNvGraphicFramePr>
          <p:nvPr>
            <p:extLst>
              <p:ext uri="{D42A27DB-BD31-4B8C-83A1-F6EECF244321}">
                <p14:modId xmlns:p14="http://schemas.microsoft.com/office/powerpoint/2010/main" val="956710769"/>
              </p:ext>
            </p:extLst>
          </p:nvPr>
        </p:nvGraphicFramePr>
        <p:xfrm>
          <a:off x="1192062" y="2427772"/>
          <a:ext cx="7521876" cy="1001228"/>
        </p:xfrm>
        <a:graphic>
          <a:graphicData uri="http://schemas.openxmlformats.org/drawingml/2006/table">
            <a:tbl>
              <a:tblPr firstRow="1" bandRow="1">
                <a:tableStyleId>{5C22544A-7EE6-4342-B048-85BDC9FD1C3A}</a:tableStyleId>
              </a:tblPr>
              <a:tblGrid>
                <a:gridCol w="1111451">
                  <a:extLst>
                    <a:ext uri="{9D8B030D-6E8A-4147-A177-3AD203B41FA5}">
                      <a16:colId xmlns:a16="http://schemas.microsoft.com/office/drawing/2014/main" val="1728632754"/>
                    </a:ext>
                  </a:extLst>
                </a:gridCol>
                <a:gridCol w="6410425">
                  <a:extLst>
                    <a:ext uri="{9D8B030D-6E8A-4147-A177-3AD203B41FA5}">
                      <a16:colId xmlns:a16="http://schemas.microsoft.com/office/drawing/2014/main" val="2568379508"/>
                    </a:ext>
                  </a:extLst>
                </a:gridCol>
              </a:tblGrid>
              <a:tr h="1001228">
                <a:tc>
                  <a:txBody>
                    <a:bodyPr/>
                    <a:lstStyle/>
                    <a:p>
                      <a:pPr algn="ctr">
                        <a:lnSpc>
                          <a:spcPct val="150000"/>
                        </a:lnSpc>
                      </a:pPr>
                      <a:r>
                        <a:rPr kumimoji="1" lang="ja-JP" altLang="en-US" sz="1200" b="0">
                          <a:solidFill>
                            <a:schemeClr val="tx1"/>
                          </a:solidFill>
                          <a:latin typeface="Meiryo UI" panose="020B0604030504040204" pitchFamily="50" charset="-128"/>
                          <a:ea typeface="Meiryo UI" panose="020B0604030504040204" pitchFamily="50" charset="-128"/>
                        </a:rPr>
                        <a:t>記載内容</a:t>
                      </a:r>
                    </a:p>
                  </a:txBody>
                  <a:tcPr anchor="ct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accent2">
                        <a:lumMod val="20000"/>
                        <a:lumOff val="80000"/>
                      </a:schemeClr>
                    </a:solidFill>
                  </a:tcPr>
                </a:tc>
                <a:tc>
                  <a:txBody>
                    <a:bodyPr/>
                    <a:lstStyle/>
                    <a:p>
                      <a:pPr marL="171450" indent="-171450" algn="l">
                        <a:lnSpc>
                          <a:spcPct val="100000"/>
                        </a:lnSpc>
                        <a:spcAft>
                          <a:spcPts val="1200"/>
                        </a:spcAft>
                        <a:buFont typeface="Wingdings" panose="05000000000000000000" pitchFamily="2" charset="2"/>
                        <a:buChar char="Ø"/>
                      </a:pPr>
                      <a:r>
                        <a:rPr kumimoji="1" lang="ja-JP" altLang="en-US" sz="1200" b="0" dirty="0">
                          <a:solidFill>
                            <a:srgbClr val="FF0000"/>
                          </a:solidFill>
                          <a:latin typeface="Meiryo UI" panose="020B0604030504040204" pitchFamily="50" charset="-128"/>
                          <a:ea typeface="Meiryo UI" panose="020B0604030504040204" pitchFamily="50" charset="-128"/>
                        </a:rPr>
                        <a:t>公募要領「３．事業の内容」の実施内容及び方法を具体的に記載してください。</a:t>
                      </a:r>
                      <a:endParaRPr kumimoji="1" lang="en-US" altLang="ja-JP" sz="1200" b="0" dirty="0">
                        <a:solidFill>
                          <a:srgbClr val="FF0000"/>
                        </a:solidFill>
                        <a:latin typeface="Meiryo UI" panose="020B0604030504040204" pitchFamily="50" charset="-128"/>
                        <a:ea typeface="Meiryo UI" panose="020B0604030504040204" pitchFamily="50" charset="-128"/>
                      </a:endParaRPr>
                    </a:p>
                    <a:p>
                      <a:pPr marL="171450" marR="0" lvl="0" indent="-171450" algn="l" defTabSz="914400" rtl="0" eaLnBrk="1" fontAlgn="auto" latinLnBrk="0" hangingPunct="1">
                        <a:lnSpc>
                          <a:spcPct val="100000"/>
                        </a:lnSpc>
                        <a:spcBef>
                          <a:spcPts val="0"/>
                        </a:spcBef>
                        <a:spcAft>
                          <a:spcPts val="1200"/>
                        </a:spcAft>
                        <a:buClrTx/>
                        <a:buSzTx/>
                        <a:buFont typeface="Wingdings" panose="05000000000000000000" pitchFamily="2" charset="2"/>
                        <a:buChar char="Ø"/>
                        <a:tabLst/>
                        <a:defRPr/>
                      </a:pPr>
                      <a:r>
                        <a:rPr kumimoji="1" lang="ja-JP" altLang="en-US" sz="1200" b="0" dirty="0">
                          <a:solidFill>
                            <a:srgbClr val="FF0000"/>
                          </a:solidFill>
                          <a:latin typeface="Meiryo UI" panose="020B0604030504040204" pitchFamily="50" charset="-128"/>
                          <a:ea typeface="Meiryo UI" panose="020B0604030504040204" pitchFamily="50" charset="-128"/>
                        </a:rPr>
                        <a:t>また、本事業を効果的・効率的に遂行するための手法、工夫等を記載してください</a:t>
                      </a:r>
                      <a:r>
                        <a:rPr kumimoji="1" lang="ja-JP" altLang="en-US" sz="1200" dirty="0">
                          <a:solidFill>
                            <a:srgbClr val="FF0000"/>
                          </a:solidFill>
                          <a:latin typeface="Meiryo UI" panose="020B0604030504040204" pitchFamily="50" charset="-128"/>
                          <a:ea typeface="Meiryo UI" panose="020B0604030504040204" pitchFamily="50" charset="-128"/>
                        </a:rPr>
                        <a:t>。</a:t>
                      </a:r>
                      <a:endParaRPr kumimoji="1" lang="ja-JP" altLang="en-US" sz="1200" b="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rgbClr val="FF0000"/>
                      </a:solidFill>
                      <a:prstDash val="solid"/>
                      <a:round/>
                      <a:headEnd type="none" w="med" len="med"/>
                      <a:tailEnd type="none" w="med" len="med"/>
                    </a:lnL>
                    <a:lnR w="6350" cap="flat" cmpd="sng" algn="ctr">
                      <a:solidFill>
                        <a:srgbClr val="FF0000"/>
                      </a:solidFill>
                      <a:prstDash val="solid"/>
                      <a:round/>
                      <a:headEnd type="none" w="med" len="med"/>
                      <a:tailEnd type="none" w="med" len="med"/>
                    </a:lnR>
                    <a:lnT w="6350" cap="flat" cmpd="sng" algn="ctr">
                      <a:solidFill>
                        <a:srgbClr val="FF0000"/>
                      </a:solidFill>
                      <a:prstDash val="solid"/>
                      <a:round/>
                      <a:headEnd type="none" w="med" len="med"/>
                      <a:tailEnd type="none" w="med" len="med"/>
                    </a:lnT>
                    <a:lnB w="6350" cap="flat" cmpd="sng" algn="ctr">
                      <a:solidFill>
                        <a:srgbClr val="FF0000"/>
                      </a:solidFill>
                      <a:prstDash val="solid"/>
                      <a:round/>
                      <a:headEnd type="none" w="med" len="med"/>
                      <a:tailEnd type="none" w="med" len="med"/>
                    </a:lnB>
                    <a:solidFill>
                      <a:schemeClr val="bg1"/>
                    </a:solidFill>
                  </a:tcPr>
                </a:tc>
                <a:extLst>
                  <a:ext uri="{0D108BD9-81ED-4DB2-BD59-A6C34878D82A}">
                    <a16:rowId xmlns:a16="http://schemas.microsoft.com/office/drawing/2014/main" val="3549731739"/>
                  </a:ext>
                </a:extLst>
              </a:tr>
            </a:tbl>
          </a:graphicData>
        </a:graphic>
      </p:graphicFrame>
    </p:spTree>
    <p:extLst>
      <p:ext uri="{BB962C8B-B14F-4D97-AF65-F5344CB8AC3E}">
        <p14:creationId xmlns:p14="http://schemas.microsoft.com/office/powerpoint/2010/main" val="252688778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26E9445D8CB4F4092263085CBCF4221" ma:contentTypeVersion="14" ma:contentTypeDescription="Create a new document." ma:contentTypeScope="" ma:versionID="f5a88c84e42bee2d65ae422599e69b8d">
  <xsd:schema xmlns:xsd="http://www.w3.org/2001/XMLSchema" xmlns:xs="http://www.w3.org/2001/XMLSchema" xmlns:p="http://schemas.microsoft.com/office/2006/metadata/properties" xmlns:ns2="c300c720-e365-4338-b027-696103ef742f" xmlns:ns3="1a884bb5-89a1-440a-a101-b40ad2643e1d" targetNamespace="http://schemas.microsoft.com/office/2006/metadata/properties" ma:root="true" ma:fieldsID="c90ab745837b05146ad67e368aad6454" ns2:_="" ns3:_="">
    <xsd:import namespace="c300c720-e365-4338-b027-696103ef742f"/>
    <xsd:import namespace="1a884bb5-89a1-440a-a101-b40ad2643e1d"/>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element ref="ns2:_x5206__x985e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00c720-e365-4338-b027-696103ef742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47bde53e-b0a2-4e98-8550-8a152603f3a2"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element name="_x5206__x985e_" ma:index="21" nillable="true" ma:displayName="分類" ma:format="Dropdown" ma:internalName="_x5206__x985e_">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a884bb5-89a1-440a-a101-b40ad2643e1d"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292e893a-59de-46b4-9ee8-1e3ff040837d}" ma:internalName="TaxCatchAll" ma:showField="CatchAllData" ma:web="1a884bb5-89a1-440a-a101-b40ad2643e1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1a884bb5-89a1-440a-a101-b40ad2643e1d" xsi:nil="true"/>
    <_x5206__x985e_ xmlns="c300c720-e365-4338-b027-696103ef742f" xsi:nil="true"/>
    <lcf76f155ced4ddcb4097134ff3c332f xmlns="c300c720-e365-4338-b027-696103ef742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56E331CE-33BE-4A9F-9CDC-2F5B31CFA08C}"/>
</file>

<file path=customXml/itemProps2.xml><?xml version="1.0" encoding="utf-8"?>
<ds:datastoreItem xmlns:ds="http://schemas.openxmlformats.org/officeDocument/2006/customXml" ds:itemID="{DCC7A613-A51D-4475-B5D8-2CD8AC2D1CED}"/>
</file>

<file path=customXml/itemProps3.xml><?xml version="1.0" encoding="utf-8"?>
<ds:datastoreItem xmlns:ds="http://schemas.openxmlformats.org/officeDocument/2006/customXml" ds:itemID="{B239C9A5-7935-4FCE-8B6A-3979910AB606}"/>
</file>

<file path=docProps/app.xml><?xml version="1.0" encoding="utf-8"?>
<Properties xmlns="http://schemas.openxmlformats.org/officeDocument/2006/extended-properties" xmlns:vt="http://schemas.openxmlformats.org/officeDocument/2006/docPropsVTypes">
  <Template>Office Theme</Template>
  <TotalTime>0</TotalTime>
  <Words>2273</Words>
  <Application>Microsoft Office PowerPoint</Application>
  <PresentationFormat>A4 210 x 297 mm</PresentationFormat>
  <Paragraphs>227</Paragraphs>
  <Slides>14</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14</vt:i4>
      </vt:variant>
    </vt:vector>
  </HeadingPairs>
  <TitlesOfParts>
    <vt:vector size="22" baseType="lpstr">
      <vt:lpstr>Meiryo UI</vt:lpstr>
      <vt:lpstr>游ゴシック</vt:lpstr>
      <vt:lpstr>游明朝</vt:lpstr>
      <vt:lpstr>Aptos</vt:lpstr>
      <vt:lpstr>Aptos Display</vt:lpstr>
      <vt:lpstr>Arial</vt:lpstr>
      <vt:lpstr>Wingdings</vt:lpstr>
      <vt:lpstr>Office テーマ</vt:lpstr>
      <vt:lpstr>（様式１）</vt:lpstr>
      <vt:lpstr>（様式２）</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2026-04-22T06:35:55Z</dcterms:created>
  <dcterms:modified xsi:type="dcterms:W3CDTF">2026-04-22T06:36:12Z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0x010100626E9445D8CB4F4092263085CBCF4221</vt:lpwstr>
  </property>
</Properties>
</file>