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65" r:id="rId2"/>
    <p:sldId id="263" r:id="rId3"/>
    <p:sldId id="257" r:id="rId4"/>
    <p:sldId id="266" r:id="rId5"/>
    <p:sldId id="267" r:id="rId6"/>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フォーマット" id="{D5E57685-9B97-47C0-8D88-8F32AA9E4733}">
          <p14:sldIdLst>
            <p14:sldId id="265"/>
            <p14:sldId id="263"/>
            <p14:sldId id="257"/>
          </p14:sldIdLst>
        </p14:section>
        <p14:section name="作成例" id="{6D8D1AFB-DDAB-4C3E-9294-4B187CF1858D}">
          <p14:sldIdLst>
            <p14:sldId id="266"/>
            <p14:sldId id="26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99"/>
    <a:srgbClr val="F08E97"/>
    <a:srgbClr val="FF7C80"/>
    <a:srgbClr val="FFCCCC"/>
    <a:srgbClr val="92D050"/>
    <a:srgbClr val="D0F2AD"/>
    <a:srgbClr val="C9C9C9"/>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5317" autoAdjust="0"/>
  </p:normalViewPr>
  <p:slideViewPr>
    <p:cSldViewPr snapToGrid="0">
      <p:cViewPr varScale="1">
        <p:scale>
          <a:sx n="88" d="100"/>
          <a:sy n="88" d="100"/>
        </p:scale>
        <p:origin x="66"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5029"/>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1434" tIns="45717" rIns="91434" bIns="45717" rtlCol="0"/>
          <a:lstStyle>
            <a:lvl1pPr algn="r">
              <a:defRPr sz="1200"/>
            </a:lvl1pPr>
          </a:lstStyle>
          <a:p>
            <a:fld id="{54AB9446-1F31-41CB-9230-A23D81239B0E}" type="datetimeFigureOut">
              <a:rPr kumimoji="1" lang="ja-JP" altLang="en-US" smtClean="0"/>
              <a:t>2024/4/23</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34" tIns="45717" rIns="91434" bIns="45717" rtlCol="0" anchor="b"/>
          <a:lstStyle>
            <a:lvl1pPr algn="r">
              <a:defRPr sz="1200"/>
            </a:lvl1pPr>
          </a:lstStyle>
          <a:p>
            <a:fld id="{3486739D-F380-4AC3-BA9A-08294B14076F}" type="slidenum">
              <a:rPr kumimoji="1" lang="ja-JP" altLang="en-US" smtClean="0"/>
              <a:t>‹#›</a:t>
            </a:fld>
            <a:endParaRPr kumimoji="1" lang="ja-JP" altLang="en-US"/>
          </a:p>
        </p:txBody>
      </p:sp>
    </p:spTree>
    <p:extLst>
      <p:ext uri="{BB962C8B-B14F-4D97-AF65-F5344CB8AC3E}">
        <p14:creationId xmlns:p14="http://schemas.microsoft.com/office/powerpoint/2010/main" val="470164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486739D-F380-4AC3-BA9A-08294B14076F}" type="slidenum">
              <a:rPr kumimoji="1" lang="ja-JP" altLang="en-US" smtClean="0"/>
              <a:t>1</a:t>
            </a:fld>
            <a:endParaRPr kumimoji="1" lang="ja-JP" altLang="en-US"/>
          </a:p>
        </p:txBody>
      </p:sp>
    </p:spTree>
    <p:extLst>
      <p:ext uri="{BB962C8B-B14F-4D97-AF65-F5344CB8AC3E}">
        <p14:creationId xmlns:p14="http://schemas.microsoft.com/office/powerpoint/2010/main" val="287714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486739D-F380-4AC3-BA9A-08294B14076F}" type="slidenum">
              <a:rPr kumimoji="1" lang="ja-JP" altLang="en-US" smtClean="0"/>
              <a:t>2</a:t>
            </a:fld>
            <a:endParaRPr kumimoji="1" lang="ja-JP" altLang="en-US"/>
          </a:p>
        </p:txBody>
      </p:sp>
    </p:spTree>
    <p:extLst>
      <p:ext uri="{BB962C8B-B14F-4D97-AF65-F5344CB8AC3E}">
        <p14:creationId xmlns:p14="http://schemas.microsoft.com/office/powerpoint/2010/main" val="3165578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486739D-F380-4AC3-BA9A-08294B14076F}" type="slidenum">
              <a:rPr kumimoji="1" lang="ja-JP" altLang="en-US" smtClean="0"/>
              <a:t>4</a:t>
            </a:fld>
            <a:endParaRPr kumimoji="1" lang="ja-JP" altLang="en-US"/>
          </a:p>
        </p:txBody>
      </p:sp>
    </p:spTree>
    <p:extLst>
      <p:ext uri="{BB962C8B-B14F-4D97-AF65-F5344CB8AC3E}">
        <p14:creationId xmlns:p14="http://schemas.microsoft.com/office/powerpoint/2010/main" val="1693304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486739D-F380-4AC3-BA9A-08294B14076F}" type="slidenum">
              <a:rPr kumimoji="1" lang="ja-JP" altLang="en-US" smtClean="0"/>
              <a:t>5</a:t>
            </a:fld>
            <a:endParaRPr kumimoji="1" lang="ja-JP" altLang="en-US"/>
          </a:p>
        </p:txBody>
      </p:sp>
    </p:spTree>
    <p:extLst>
      <p:ext uri="{BB962C8B-B14F-4D97-AF65-F5344CB8AC3E}">
        <p14:creationId xmlns:p14="http://schemas.microsoft.com/office/powerpoint/2010/main" val="11018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8" name="Line 59">
            <a:extLst>
              <a:ext uri="{FF2B5EF4-FFF2-40B4-BE49-F238E27FC236}">
                <a16:creationId xmlns:a16="http://schemas.microsoft.com/office/drawing/2014/main" id="{BA3C194C-9555-4B21-BD5B-992730BEB059}"/>
              </a:ext>
            </a:extLst>
          </p:cNvPr>
          <p:cNvSpPr>
            <a:spLocks noChangeShapeType="1"/>
          </p:cNvSpPr>
          <p:nvPr userDrawn="1"/>
        </p:nvSpPr>
        <p:spPr bwMode="auto">
          <a:xfrm flipV="1">
            <a:off x="240266" y="453343"/>
            <a:ext cx="9425470" cy="0"/>
          </a:xfrm>
          <a:prstGeom prst="line">
            <a:avLst/>
          </a:prstGeom>
          <a:noFill/>
          <a:ln w="25400">
            <a:solidFill>
              <a:schemeClr val="accent3"/>
            </a:solidFill>
            <a:round/>
            <a:headEnd/>
            <a:tailEnd/>
          </a:ln>
          <a:extLst>
            <a:ext uri="{909E8E84-426E-40DD-AFC4-6F175D3DCCD1}">
              <a14:hiddenFill xmlns:a14="http://schemas.microsoft.com/office/drawing/2010/main">
                <a:noFill/>
              </a14:hiddenFill>
            </a:ext>
          </a:extLst>
        </p:spPr>
        <p:txBody>
          <a:bodyPr>
            <a:spAutoFit/>
          </a:bodyPr>
          <a:lstStyle/>
          <a:p>
            <a:endParaRPr lang="ja-JP" altLang="en-US" sz="2405" dirty="0"/>
          </a:p>
        </p:txBody>
      </p:sp>
    </p:spTree>
    <p:extLst>
      <p:ext uri="{BB962C8B-B14F-4D97-AF65-F5344CB8AC3E}">
        <p14:creationId xmlns:p14="http://schemas.microsoft.com/office/powerpoint/2010/main" val="309689688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752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0F8650A-C75F-8C9D-7FCC-9607ADFFADC8}"/>
              </a:ext>
            </a:extLst>
          </p:cNvPr>
          <p:cNvSpPr/>
          <p:nvPr/>
        </p:nvSpPr>
        <p:spPr bwMode="auto">
          <a:xfrm>
            <a:off x="79559" y="2406893"/>
            <a:ext cx="4717424" cy="684107"/>
          </a:xfrm>
          <a:prstGeom prst="rect">
            <a:avLst/>
          </a:prstGeom>
          <a:ln>
            <a:solidFill>
              <a:schemeClr val="bg2">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rtlCol="0" anchor="ctr"/>
          <a:lstStyle/>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p:txBody>
      </p:sp>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80000" y="687311"/>
            <a:ext cx="9096412" cy="39296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Meiryo UI" panose="020B0604030504040204" pitchFamily="50" charset="-128"/>
                <a:ea typeface="Meiryo UI" panose="020B0604030504040204" pitchFamily="50" charset="-128"/>
              </a:rPr>
              <a:t>補助事業名称：</a:t>
            </a:r>
          </a:p>
        </p:txBody>
      </p:sp>
      <p:sp>
        <p:nvSpPr>
          <p:cNvPr id="10" name="テキスト プレースホルダー 2">
            <a:extLst>
              <a:ext uri="{FF2B5EF4-FFF2-40B4-BE49-F238E27FC236}">
                <a16:creationId xmlns:a16="http://schemas.microsoft.com/office/drawing/2014/main" id="{170ABE15-4FC7-41E9-BB62-6EF6BF12CB8C}"/>
              </a:ext>
            </a:extLst>
          </p:cNvPr>
          <p:cNvSpPr txBox="1">
            <a:spLocks/>
          </p:cNvSpPr>
          <p:nvPr/>
        </p:nvSpPr>
        <p:spPr>
          <a:xfrm>
            <a:off x="5515762" y="436485"/>
            <a:ext cx="4115738" cy="363922"/>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kumimoji="1"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ja-JP" altLang="en-US" sz="1400" b="1" dirty="0">
                <a:latin typeface="Meiryo UI" panose="020B0604030504040204" pitchFamily="50" charset="-128"/>
                <a:ea typeface="Meiryo UI" panose="020B0604030504040204" pitchFamily="50" charset="-128"/>
              </a:rPr>
              <a:t>補助金申請額：</a:t>
            </a:r>
            <a:r>
              <a:rPr lang="ja-JP" altLang="en-US" sz="1400" b="1" u="sng"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円</a:t>
            </a:r>
          </a:p>
        </p:txBody>
      </p:sp>
      <p:sp>
        <p:nvSpPr>
          <p:cNvPr id="17" name="正方形/長方形 16">
            <a:extLst>
              <a:ext uri="{FF2B5EF4-FFF2-40B4-BE49-F238E27FC236}">
                <a16:creationId xmlns:a16="http://schemas.microsoft.com/office/drawing/2014/main" id="{D5B78102-90E2-4579-8A51-07E935AABEEA}"/>
              </a:ext>
            </a:extLst>
          </p:cNvPr>
          <p:cNvSpPr/>
          <p:nvPr/>
        </p:nvSpPr>
        <p:spPr bwMode="auto">
          <a:xfrm>
            <a:off x="671438" y="1051233"/>
            <a:ext cx="5093574" cy="1105925"/>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p:txBody>
      </p:sp>
      <p:sp>
        <p:nvSpPr>
          <p:cNvPr id="18" name="正方形/長方形 17">
            <a:extLst>
              <a:ext uri="{FF2B5EF4-FFF2-40B4-BE49-F238E27FC236}">
                <a16:creationId xmlns:a16="http://schemas.microsoft.com/office/drawing/2014/main" id="{5A0C271D-BAAC-4D7D-A528-3F0AD97E53BA}"/>
              </a:ext>
            </a:extLst>
          </p:cNvPr>
          <p:cNvSpPr/>
          <p:nvPr/>
        </p:nvSpPr>
        <p:spPr bwMode="auto">
          <a:xfrm>
            <a:off x="7849871" y="993243"/>
            <a:ext cx="1874358" cy="1154637"/>
          </a:xfrm>
          <a:prstGeom prst="rect">
            <a:avLst/>
          </a:prstGeom>
          <a:ln>
            <a:solidFill>
              <a:schemeClr val="accent4">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0481625-3F11-4188-990E-01389F69BD87}"/>
              </a:ext>
            </a:extLst>
          </p:cNvPr>
          <p:cNvSpPr/>
          <p:nvPr/>
        </p:nvSpPr>
        <p:spPr bwMode="auto">
          <a:xfrm>
            <a:off x="79559" y="1050438"/>
            <a:ext cx="591879" cy="1105925"/>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pPr algn="ctr"/>
            <a:r>
              <a:rPr kumimoji="0" lang="ja-JP" altLang="en-US" sz="1200" dirty="0">
                <a:solidFill>
                  <a:schemeClr val="tx1"/>
                </a:solidFill>
                <a:latin typeface="Meiryo UI" panose="020B0604030504040204" pitchFamily="50" charset="-128"/>
                <a:ea typeface="Meiryo UI" panose="020B0604030504040204" pitchFamily="50" charset="-128"/>
              </a:rPr>
              <a:t>事業</a:t>
            </a:r>
            <a:endParaRPr kumimoji="0" lang="en-US" altLang="ja-JP" sz="1200" dirty="0">
              <a:solidFill>
                <a:schemeClr val="tx1"/>
              </a:solidFill>
              <a:latin typeface="Meiryo UI" panose="020B0604030504040204" pitchFamily="50" charset="-128"/>
              <a:ea typeface="Meiryo UI" panose="020B0604030504040204" pitchFamily="50" charset="-128"/>
            </a:endParaRPr>
          </a:p>
          <a:p>
            <a:pPr algn="ctr"/>
            <a:r>
              <a:rPr kumimoji="0" lang="ja-JP" altLang="en-US" sz="1200" dirty="0">
                <a:solidFill>
                  <a:schemeClr val="tx1"/>
                </a:solidFill>
                <a:latin typeface="Meiryo UI" panose="020B0604030504040204" pitchFamily="50" charset="-128"/>
                <a:ea typeface="Meiryo UI" panose="020B0604030504040204" pitchFamily="50" charset="-128"/>
              </a:rPr>
              <a:t>概要</a:t>
            </a:r>
          </a:p>
        </p:txBody>
      </p:sp>
      <p:sp>
        <p:nvSpPr>
          <p:cNvPr id="20" name="正方形/長方形 19">
            <a:extLst>
              <a:ext uri="{FF2B5EF4-FFF2-40B4-BE49-F238E27FC236}">
                <a16:creationId xmlns:a16="http://schemas.microsoft.com/office/drawing/2014/main" id="{42CA08A6-815C-4D33-84AD-41110AB49E95}"/>
              </a:ext>
            </a:extLst>
          </p:cNvPr>
          <p:cNvSpPr/>
          <p:nvPr/>
        </p:nvSpPr>
        <p:spPr bwMode="auto">
          <a:xfrm>
            <a:off x="7559948" y="988828"/>
            <a:ext cx="282708" cy="1167535"/>
          </a:xfrm>
          <a:prstGeom prst="rect">
            <a:avLst/>
          </a:prstGeom>
          <a:solidFill>
            <a:schemeClr val="accent4">
              <a:lumMod val="60000"/>
              <a:lumOff val="40000"/>
            </a:schemeClr>
          </a:solidFill>
          <a:ln>
            <a:solidFill>
              <a:schemeClr val="accent4">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eaVert" wrap="none"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連携先</a:t>
            </a:r>
            <a:endParaRPr kumimoji="0"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5A88856-3C60-4139-8828-6ED13C13ADDB}"/>
              </a:ext>
            </a:extLst>
          </p:cNvPr>
          <p:cNvSpPr/>
          <p:nvPr/>
        </p:nvSpPr>
        <p:spPr bwMode="auto">
          <a:xfrm>
            <a:off x="353734" y="3172483"/>
            <a:ext cx="9370495" cy="290960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rtlCol="0" anchor="ctr"/>
          <a:lstStyle/>
          <a:p>
            <a:pPr marL="801688" indent="-801688"/>
            <a:r>
              <a:rPr lang="ja-JP" altLang="en-US" sz="1200" b="1" u="sng" dirty="0">
                <a:latin typeface="Meiryo UI" panose="020B0604030504040204" pitchFamily="50" charset="-128"/>
                <a:ea typeface="Meiryo UI" panose="020B0604030504040204" pitchFamily="50" charset="-128"/>
              </a:rPr>
              <a:t>①本事業を通じて実施する取組</a:t>
            </a:r>
            <a:endParaRPr kumimoji="0" lang="en-US" altLang="ja-JP" sz="1200" b="1" u="sng" dirty="0">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Arial" charset="0"/>
            </a:endParaRP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b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801688" indent="-801688"/>
            <a:r>
              <a:rPr kumimoji="0" lang="ja-JP" altLang="en-US" sz="1200" b="1" u="sng" dirty="0">
                <a:latin typeface="Meiryo UI" panose="020B0604030504040204" pitchFamily="50" charset="-128"/>
                <a:ea typeface="Meiryo UI" panose="020B0604030504040204" pitchFamily="50" charset="-128"/>
              </a:rPr>
              <a:t>②見込まれる成果・効果　</a:t>
            </a:r>
            <a:endParaRPr kumimoji="0" lang="en-US" altLang="ja-JP" sz="1200" b="1" u="sng" dirty="0">
              <a:latin typeface="Meiryo UI" panose="020B0604030504040204" pitchFamily="50" charset="-128"/>
              <a:ea typeface="Meiryo UI" panose="020B0604030504040204" pitchFamily="50" charset="-128"/>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endParaRPr lang="en-US" altLang="ja-JP" sz="1000" dirty="0">
              <a:latin typeface="Meiryo UI" panose="020B0604030504040204" pitchFamily="50" charset="-128"/>
              <a:ea typeface="Meiryo UI" panose="020B0604030504040204" pitchFamily="50" charset="-128"/>
            </a:endParaRPr>
          </a:p>
          <a:p>
            <a:pPr marL="801688" indent="-801688"/>
            <a:r>
              <a:rPr lang="ja-JP" altLang="en-US" sz="1200" b="1" u="sng" dirty="0">
                <a:latin typeface="Meiryo UI" panose="020B0604030504040204" pitchFamily="50" charset="-128"/>
                <a:ea typeface="Meiryo UI" panose="020B0604030504040204" pitchFamily="50" charset="-128"/>
              </a:rPr>
              <a:t>③事業終了後の持続運営に向けたロードマップ・アクションプラン内容と、その実現に向けた具体的な取組内容</a:t>
            </a:r>
            <a:endParaRPr lang="en-US" altLang="ja-JP" sz="1000" dirty="0">
              <a:latin typeface="Meiryo UI" panose="020B0604030504040204" pitchFamily="50" charset="-128"/>
              <a:ea typeface="Meiryo UI" panose="020B0604030504040204" pitchFamily="50" charset="-128"/>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endParaRPr kumimoji="0" lang="ja-JP" altLang="en-US" sz="110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4FAF5F36-7BE8-4730-948D-1A01EF026CAB}"/>
              </a:ext>
            </a:extLst>
          </p:cNvPr>
          <p:cNvSpPr/>
          <p:nvPr/>
        </p:nvSpPr>
        <p:spPr bwMode="auto">
          <a:xfrm>
            <a:off x="84287" y="3172483"/>
            <a:ext cx="269447" cy="2909607"/>
          </a:xfrm>
          <a:prstGeom prst="rect">
            <a:avLst/>
          </a:prstGeom>
          <a:solidFill>
            <a:schemeClr val="accent6">
              <a:lumMod val="40000"/>
              <a:lumOff val="60000"/>
            </a:schemeClr>
          </a:solidFill>
          <a:ln w="12700">
            <a:headEnd/>
            <a:tailEnd/>
          </a:ln>
        </p:spPr>
        <p:style>
          <a:lnRef idx="1">
            <a:schemeClr val="accent3"/>
          </a:lnRef>
          <a:fillRef idx="2">
            <a:schemeClr val="accent3"/>
          </a:fillRef>
          <a:effectRef idx="1">
            <a:schemeClr val="accent3"/>
          </a:effectRef>
          <a:fontRef idx="minor">
            <a:schemeClr val="dk1"/>
          </a:fontRef>
        </p:style>
        <p:txBody>
          <a:bodyPr vert="eaVert" wrap="none" rtlCol="0" anchor="ctr"/>
          <a:lstStyle/>
          <a:p>
            <a:pPr algn="ctr"/>
            <a:r>
              <a:rPr kumimoji="0" lang="ja-JP" altLang="en-US" sz="1200" dirty="0">
                <a:latin typeface="Meiryo UI" panose="020B0604030504040204" pitchFamily="50" charset="-128"/>
                <a:ea typeface="Meiryo UI" panose="020B0604030504040204" pitchFamily="50" charset="-128"/>
              </a:rPr>
              <a:t>事業内容</a:t>
            </a:r>
          </a:p>
        </p:txBody>
      </p:sp>
      <p:sp>
        <p:nvSpPr>
          <p:cNvPr id="32" name="正方形/長方形 31">
            <a:extLst>
              <a:ext uri="{FF2B5EF4-FFF2-40B4-BE49-F238E27FC236}">
                <a16:creationId xmlns:a16="http://schemas.microsoft.com/office/drawing/2014/main" id="{84A3A2D6-0F0D-442A-97E8-D4992F338A99}"/>
              </a:ext>
            </a:extLst>
          </p:cNvPr>
          <p:cNvSpPr/>
          <p:nvPr/>
        </p:nvSpPr>
        <p:spPr bwMode="auto">
          <a:xfrm>
            <a:off x="741853" y="6163573"/>
            <a:ext cx="8982377" cy="59088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rtlCol="0" anchor="ctr"/>
          <a:lstStyle/>
          <a:p>
            <a:pPr marL="171450" indent="-171450" algn="l">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　</a:t>
            </a:r>
          </a:p>
        </p:txBody>
      </p:sp>
      <p:sp>
        <p:nvSpPr>
          <p:cNvPr id="33" name="正方形/長方形 32">
            <a:extLst>
              <a:ext uri="{FF2B5EF4-FFF2-40B4-BE49-F238E27FC236}">
                <a16:creationId xmlns:a16="http://schemas.microsoft.com/office/drawing/2014/main" id="{3A9C81BA-3425-4025-BF02-AABDE4F18AC9}"/>
              </a:ext>
            </a:extLst>
          </p:cNvPr>
          <p:cNvSpPr/>
          <p:nvPr/>
        </p:nvSpPr>
        <p:spPr bwMode="auto">
          <a:xfrm>
            <a:off x="84286" y="6160491"/>
            <a:ext cx="657567" cy="593970"/>
          </a:xfrm>
          <a:prstGeom prst="rect">
            <a:avLst/>
          </a:prstGeom>
          <a:ln w="12700">
            <a:headEnd/>
            <a:tailEnd/>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ja-JP" altLang="en-US" sz="1200" dirty="0">
                <a:latin typeface="Meiryo UI" panose="020B0604030504040204" pitchFamily="50" charset="-128"/>
                <a:ea typeface="Meiryo UI" panose="020B0604030504040204" pitchFamily="50" charset="-128"/>
              </a:rPr>
              <a:t>本事業の</a:t>
            </a:r>
            <a:endParaRPr kumimoji="0" lang="en-US" altLang="ja-JP" sz="1200" dirty="0">
              <a:latin typeface="Meiryo UI" panose="020B0604030504040204" pitchFamily="50" charset="-128"/>
              <a:ea typeface="Meiryo UI" panose="020B0604030504040204" pitchFamily="50" charset="-128"/>
            </a:endParaRPr>
          </a:p>
          <a:p>
            <a:pPr algn="ctr"/>
            <a:r>
              <a:rPr kumimoji="0" lang="ja-JP" altLang="en-US" sz="1200" dirty="0">
                <a:latin typeface="Meiryo UI" panose="020B0604030504040204" pitchFamily="50" charset="-128"/>
                <a:ea typeface="Meiryo UI" panose="020B0604030504040204" pitchFamily="50" charset="-128"/>
              </a:rPr>
              <a:t>成果目標</a:t>
            </a:r>
          </a:p>
        </p:txBody>
      </p:sp>
      <p:sp>
        <p:nvSpPr>
          <p:cNvPr id="22" name="テキスト プレースホルダー 2">
            <a:extLst>
              <a:ext uri="{FF2B5EF4-FFF2-40B4-BE49-F238E27FC236}">
                <a16:creationId xmlns:a16="http://schemas.microsoft.com/office/drawing/2014/main" id="{95329BE1-94F5-4F24-8837-DA9A90B9D1F9}"/>
              </a:ext>
            </a:extLst>
          </p:cNvPr>
          <p:cNvSpPr txBox="1">
            <a:spLocks/>
          </p:cNvSpPr>
          <p:nvPr/>
        </p:nvSpPr>
        <p:spPr>
          <a:xfrm>
            <a:off x="180000" y="487803"/>
            <a:ext cx="5058270" cy="350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Meiryo UI" panose="020B0604030504040204" pitchFamily="50" charset="-128"/>
                <a:ea typeface="Meiryo UI" panose="020B0604030504040204" pitchFamily="50" charset="-128"/>
              </a:rPr>
              <a:t>補助事業者名：</a:t>
            </a:r>
            <a:endParaRPr lang="en-US" altLang="ja-JP" sz="1400" b="1" dirty="0">
              <a:latin typeface="Meiryo UI" panose="020B0604030504040204" pitchFamily="50" charset="-128"/>
              <a:ea typeface="Meiryo UI" panose="020B0604030504040204" pitchFamily="50" charset="-128"/>
            </a:endParaRPr>
          </a:p>
        </p:txBody>
      </p:sp>
      <p:sp>
        <p:nvSpPr>
          <p:cNvPr id="2" name="テキスト ボックス 2">
            <a:extLst>
              <a:ext uri="{FF2B5EF4-FFF2-40B4-BE49-F238E27FC236}">
                <a16:creationId xmlns:a16="http://schemas.microsoft.com/office/drawing/2014/main" id="{53B11DED-47A1-0E12-DDC3-AE9F9F1F33D4}"/>
              </a:ext>
            </a:extLst>
          </p:cNvPr>
          <p:cNvSpPr txBox="1">
            <a:spLocks noChangeArrowheads="1"/>
          </p:cNvSpPr>
          <p:nvPr/>
        </p:nvSpPr>
        <p:spPr bwMode="auto">
          <a:xfrm>
            <a:off x="0" y="0"/>
            <a:ext cx="9919247" cy="363922"/>
          </a:xfrm>
          <a:prstGeom prst="rect">
            <a:avLst/>
          </a:prstGeom>
          <a:noFill/>
          <a:ln w="9525">
            <a:noFill/>
            <a:miter lim="800000"/>
            <a:headEnd/>
            <a:tailEnd/>
          </a:ln>
        </p:spPr>
        <p:txBody>
          <a:bodyPr rot="0" vert="horz" wrap="square" lIns="91440" tIns="45720" rIns="91440" bIns="45720" anchor="t" anchorCtr="0">
            <a:noAutofit/>
          </a:bodyPr>
          <a:lstStyle/>
          <a:p>
            <a:pPr algn="ct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６</a:t>
            </a: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年度「地域</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の中堅・中核企業の経営力向上支援</a:t>
            </a: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事業補助金（地域戦略人材確保等実証事業）</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463A72A1-A78C-D796-3A93-69CED3CACB17}"/>
              </a:ext>
            </a:extLst>
          </p:cNvPr>
          <p:cNvSpPr/>
          <p:nvPr/>
        </p:nvSpPr>
        <p:spPr bwMode="auto">
          <a:xfrm>
            <a:off x="79558" y="2207118"/>
            <a:ext cx="4717425" cy="216965"/>
          </a:xfrm>
          <a:prstGeom prst="rect">
            <a:avLst/>
          </a:prstGeom>
          <a:solidFill>
            <a:schemeClr val="accent5">
              <a:lumMod val="40000"/>
              <a:lumOff val="60000"/>
            </a:schemeClr>
          </a:solidFill>
          <a:ln>
            <a:solidFill>
              <a:schemeClr val="bg2">
                <a:lumMod val="5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r>
              <a:rPr lang="ja-JP" altLang="en-US" sz="1200" dirty="0">
                <a:solidFill>
                  <a:schemeClr val="tx1"/>
                </a:solidFill>
                <a:latin typeface="Meiryo UI" panose="020B0604030504040204" pitchFamily="50" charset="-128"/>
                <a:ea typeface="Meiryo UI" panose="020B0604030504040204" pitchFamily="50" charset="-128"/>
              </a:rPr>
              <a:t>事業実施地域におけるこれまでの取組、沿革</a:t>
            </a:r>
            <a:endParaRPr kumimoji="0"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1477E-83AA-6E87-33AD-DA49C731B054}"/>
              </a:ext>
            </a:extLst>
          </p:cNvPr>
          <p:cNvSpPr/>
          <p:nvPr/>
        </p:nvSpPr>
        <p:spPr bwMode="auto">
          <a:xfrm>
            <a:off x="4891938" y="2381865"/>
            <a:ext cx="4826962" cy="70913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rtlCol="0" anchor="ctr"/>
          <a:lstStyle/>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872B60B6-C40F-AA61-E4E2-CBAC237F5A38}"/>
              </a:ext>
            </a:extLst>
          </p:cNvPr>
          <p:cNvSpPr/>
          <p:nvPr/>
        </p:nvSpPr>
        <p:spPr bwMode="auto">
          <a:xfrm>
            <a:off x="4891938" y="2204590"/>
            <a:ext cx="4826962" cy="219143"/>
          </a:xfrm>
          <a:prstGeom prst="rect">
            <a:avLst/>
          </a:prstGeom>
          <a:ln w="12700">
            <a:headEnd/>
            <a:tailEnd/>
          </a:ln>
        </p:spPr>
        <p:style>
          <a:lnRef idx="1">
            <a:schemeClr val="accent1"/>
          </a:lnRef>
          <a:fillRef idx="2">
            <a:schemeClr val="accent1"/>
          </a:fillRef>
          <a:effectRef idx="1">
            <a:schemeClr val="accent1"/>
          </a:effectRef>
          <a:fontRef idx="minor">
            <a:schemeClr val="dk1"/>
          </a:fontRef>
        </p:style>
        <p:txBody>
          <a:bodyPr wrap="none" rtlCol="0" anchor="ctr"/>
          <a:lstStyle/>
          <a:p>
            <a:r>
              <a:rPr lang="ja-JP" altLang="en-US" sz="1200" dirty="0">
                <a:latin typeface="Meiryo UI" panose="020B0604030504040204" pitchFamily="50" charset="-128"/>
                <a:ea typeface="Meiryo UI" panose="020B0604030504040204" pitchFamily="50" charset="-128"/>
              </a:rPr>
              <a:t>地域企業が抱える人材課題</a:t>
            </a:r>
            <a:endParaRPr kumimoji="0" lang="ja-JP" altLang="en-US" sz="12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B9E841D1-7B3F-5002-2BF6-3E8E09ECA7D3}"/>
              </a:ext>
            </a:extLst>
          </p:cNvPr>
          <p:cNvSpPr/>
          <p:nvPr/>
        </p:nvSpPr>
        <p:spPr bwMode="auto">
          <a:xfrm>
            <a:off x="5858382" y="1032853"/>
            <a:ext cx="1621875" cy="257582"/>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horz" wrap="none"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取組地域</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93B4E5C-8A87-F542-1338-11D43F0C3AA1}"/>
              </a:ext>
            </a:extLst>
          </p:cNvPr>
          <p:cNvSpPr/>
          <p:nvPr/>
        </p:nvSpPr>
        <p:spPr bwMode="auto">
          <a:xfrm>
            <a:off x="5858383" y="1257546"/>
            <a:ext cx="1621875" cy="340600"/>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pPr algn="l"/>
            <a:r>
              <a:rPr kumimoji="0" lang="ja-JP" altLang="en-US" sz="1000" dirty="0">
                <a:latin typeface="Meiryo UI" panose="020B0604030504040204" pitchFamily="50" charset="-128"/>
                <a:ea typeface="Meiryo UI" panose="020B0604030504040204" pitchFamily="50" charset="-128"/>
              </a:rPr>
              <a:t>・</a:t>
            </a:r>
            <a:endParaRPr kumimoji="0" lang="en-US" altLang="ja-JP" sz="10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A780E78E-3FCF-1A07-E431-B752044D5408}"/>
              </a:ext>
            </a:extLst>
          </p:cNvPr>
          <p:cNvSpPr/>
          <p:nvPr/>
        </p:nvSpPr>
        <p:spPr bwMode="auto">
          <a:xfrm>
            <a:off x="5858383" y="1622584"/>
            <a:ext cx="1621875" cy="202426"/>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horz" wrap="none" rtlCol="0" anchor="ctr"/>
          <a:lstStyle/>
          <a:p>
            <a:pPr algn="ctr"/>
            <a:r>
              <a:rPr kumimoji="0" lang="ja-JP" altLang="en-US" sz="1200" dirty="0">
                <a:solidFill>
                  <a:schemeClr val="tx1"/>
                </a:solidFill>
                <a:latin typeface="Meiryo UI" panose="020B0604030504040204" pitchFamily="50" charset="-128"/>
                <a:ea typeface="Meiryo UI" panose="020B0604030504040204" pitchFamily="50" charset="-128"/>
              </a:rPr>
              <a:t>サービス・施策区分</a:t>
            </a:r>
          </a:p>
        </p:txBody>
      </p:sp>
      <p:sp>
        <p:nvSpPr>
          <p:cNvPr id="23" name="正方形/長方形 22">
            <a:extLst>
              <a:ext uri="{FF2B5EF4-FFF2-40B4-BE49-F238E27FC236}">
                <a16:creationId xmlns:a16="http://schemas.microsoft.com/office/drawing/2014/main" id="{C517E7D2-A97B-0CAC-A142-5DFCDC0211F8}"/>
              </a:ext>
            </a:extLst>
          </p:cNvPr>
          <p:cNvSpPr/>
          <p:nvPr/>
        </p:nvSpPr>
        <p:spPr bwMode="auto">
          <a:xfrm>
            <a:off x="5858383" y="1819021"/>
            <a:ext cx="1621874" cy="338138"/>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endParaRPr lang="en-US" altLang="ja-JP" sz="10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2B247E52-C93C-BFA2-7E49-C864C6A26627}"/>
              </a:ext>
            </a:extLst>
          </p:cNvPr>
          <p:cNvSpPr/>
          <p:nvPr/>
        </p:nvSpPr>
        <p:spPr>
          <a:xfrm>
            <a:off x="10100488" y="931648"/>
            <a:ext cx="3056055" cy="5047536"/>
          </a:xfrm>
          <a:prstGeom prst="rect">
            <a:avLst/>
          </a:prstGeom>
          <a:solidFill>
            <a:schemeClr val="bg1"/>
          </a:solidFill>
          <a:ln>
            <a:solidFill>
              <a:srgbClr val="FF0000"/>
            </a:solidFill>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400" dirty="0">
                <a:solidFill>
                  <a:srgbClr val="FF0000"/>
                </a:solidFill>
                <a:latin typeface="Meiryo UI" panose="020B0604030504040204" pitchFamily="50" charset="-128"/>
                <a:ea typeface="Meiryo UI" panose="020B0604030504040204" pitchFamily="50" charset="-128"/>
              </a:rPr>
              <a:t>★スライド４枚目以降の作成例を参考に記載してください。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本スライドには、「事業概要」をはじめ、事業計画書に記載している内容をもとに記載してください。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「取組地域」については、本事業において取組を行う市町村名や地域名を記載してください。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「サービス・施策区分」については、事業計画書に記載している取組のうち、以下より該当するものを記載してください。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人材獲得</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人材育成</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キャリア支援</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「連携先」については、連携する自治体や地域機関の名称を全て記載してください。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Ⓑ働き方改革推進枠に応募の場合は、「①本事業を通じて実施する取り組み」欄に、「働き方改革推進」の取組内容もご記載ください。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7588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8FA0217A-9981-7085-EC9F-6655A2212920}"/>
              </a:ext>
            </a:extLst>
          </p:cNvPr>
          <p:cNvGraphicFramePr>
            <a:graphicFrameLocks noGrp="1" noChangeAspect="1"/>
          </p:cNvGraphicFramePr>
          <p:nvPr>
            <p:extLst>
              <p:ext uri="{D42A27DB-BD31-4B8C-83A1-F6EECF244321}">
                <p14:modId xmlns:p14="http://schemas.microsoft.com/office/powerpoint/2010/main" val="668216299"/>
              </p:ext>
            </p:extLst>
          </p:nvPr>
        </p:nvGraphicFramePr>
        <p:xfrm>
          <a:off x="145323" y="217684"/>
          <a:ext cx="9559117" cy="6468863"/>
        </p:xfrm>
        <a:graphic>
          <a:graphicData uri="http://schemas.openxmlformats.org/drawingml/2006/table">
            <a:tbl>
              <a:tblPr firstRow="1" bandRow="1"/>
              <a:tblGrid>
                <a:gridCol w="1554109">
                  <a:extLst>
                    <a:ext uri="{9D8B030D-6E8A-4147-A177-3AD203B41FA5}">
                      <a16:colId xmlns:a16="http://schemas.microsoft.com/office/drawing/2014/main" val="3963223197"/>
                    </a:ext>
                  </a:extLst>
                </a:gridCol>
                <a:gridCol w="1000626">
                  <a:extLst>
                    <a:ext uri="{9D8B030D-6E8A-4147-A177-3AD203B41FA5}">
                      <a16:colId xmlns:a16="http://schemas.microsoft.com/office/drawing/2014/main" val="3988105258"/>
                    </a:ext>
                  </a:extLst>
                </a:gridCol>
                <a:gridCol w="1000626">
                  <a:extLst>
                    <a:ext uri="{9D8B030D-6E8A-4147-A177-3AD203B41FA5}">
                      <a16:colId xmlns:a16="http://schemas.microsoft.com/office/drawing/2014/main" val="4253102216"/>
                    </a:ext>
                  </a:extLst>
                </a:gridCol>
                <a:gridCol w="1000626">
                  <a:extLst>
                    <a:ext uri="{9D8B030D-6E8A-4147-A177-3AD203B41FA5}">
                      <a16:colId xmlns:a16="http://schemas.microsoft.com/office/drawing/2014/main" val="3347757924"/>
                    </a:ext>
                  </a:extLst>
                </a:gridCol>
                <a:gridCol w="1000626">
                  <a:extLst>
                    <a:ext uri="{9D8B030D-6E8A-4147-A177-3AD203B41FA5}">
                      <a16:colId xmlns:a16="http://schemas.microsoft.com/office/drawing/2014/main" val="1545758837"/>
                    </a:ext>
                  </a:extLst>
                </a:gridCol>
                <a:gridCol w="1000626">
                  <a:extLst>
                    <a:ext uri="{9D8B030D-6E8A-4147-A177-3AD203B41FA5}">
                      <a16:colId xmlns:a16="http://schemas.microsoft.com/office/drawing/2014/main" val="1391264493"/>
                    </a:ext>
                  </a:extLst>
                </a:gridCol>
                <a:gridCol w="1000626">
                  <a:extLst>
                    <a:ext uri="{9D8B030D-6E8A-4147-A177-3AD203B41FA5}">
                      <a16:colId xmlns:a16="http://schemas.microsoft.com/office/drawing/2014/main" val="585422323"/>
                    </a:ext>
                  </a:extLst>
                </a:gridCol>
                <a:gridCol w="1000626">
                  <a:extLst>
                    <a:ext uri="{9D8B030D-6E8A-4147-A177-3AD203B41FA5}">
                      <a16:colId xmlns:a16="http://schemas.microsoft.com/office/drawing/2014/main" val="981418912"/>
                    </a:ext>
                  </a:extLst>
                </a:gridCol>
                <a:gridCol w="1000626">
                  <a:extLst>
                    <a:ext uri="{9D8B030D-6E8A-4147-A177-3AD203B41FA5}">
                      <a16:colId xmlns:a16="http://schemas.microsoft.com/office/drawing/2014/main" val="3175353997"/>
                    </a:ext>
                  </a:extLst>
                </a:gridCol>
              </a:tblGrid>
              <a:tr h="394672">
                <a:tc gridSpan="9">
                  <a:txBody>
                    <a:bodyPr/>
                    <a:lstStyle/>
                    <a:p>
                      <a:pPr algn="ctr">
                        <a:lnSpc>
                          <a:spcPts val="1200"/>
                        </a:lnSpc>
                      </a:pPr>
                      <a:r>
                        <a:rPr kumimoji="1" lang="ja-JP" altLang="en-US" sz="1200" b="1" baseline="0" dirty="0">
                          <a:solidFill>
                            <a:schemeClr val="bg1"/>
                          </a:solidFill>
                          <a:latin typeface="Meiryo UI" panose="020B0604030504040204" pitchFamily="50" charset="-128"/>
                          <a:ea typeface="Meiryo UI" panose="020B0604030504040204" pitchFamily="50" charset="-128"/>
                        </a:rPr>
                        <a:t>年間スケジュール</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017347"/>
                  </a:ext>
                </a:extLst>
              </a:tr>
              <a:tr h="670266">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000" b="1" baseline="0" dirty="0">
                          <a:solidFill>
                            <a:schemeClr val="tx1"/>
                          </a:solidFill>
                          <a:latin typeface="Meiryo UI" panose="020B0604030504040204" pitchFamily="50" charset="-128"/>
                          <a:ea typeface="Meiryo UI" panose="020B0604030504040204" pitchFamily="50" charset="-128"/>
                        </a:rPr>
                        <a:t>実施内容</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７月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８月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９月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en-US" altLang="ja-JP" sz="1000" b="1" baseline="0" dirty="0">
                          <a:solidFill>
                            <a:schemeClr val="tx1"/>
                          </a:solidFill>
                          <a:latin typeface="Meiryo UI" panose="020B0604030504040204" pitchFamily="50" charset="-128"/>
                          <a:ea typeface="Meiryo UI" panose="020B0604030504040204" pitchFamily="50" charset="-128"/>
                        </a:rPr>
                        <a:t>10</a:t>
                      </a:r>
                      <a:r>
                        <a:rPr kumimoji="1" lang="ja-JP" altLang="en-US" sz="1000" b="1" baseline="0" dirty="0">
                          <a:solidFill>
                            <a:schemeClr val="tx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en-US" altLang="ja-JP" sz="1000" b="1" baseline="0" dirty="0">
                          <a:solidFill>
                            <a:schemeClr val="tx1"/>
                          </a:solidFill>
                          <a:latin typeface="Meiryo UI" panose="020B0604030504040204" pitchFamily="50" charset="-128"/>
                          <a:ea typeface="Meiryo UI" panose="020B0604030504040204" pitchFamily="50" charset="-128"/>
                        </a:rPr>
                        <a:t>11</a:t>
                      </a:r>
                      <a:r>
                        <a:rPr kumimoji="1" lang="ja-JP" altLang="en-US" sz="1000" b="1" baseline="0" dirty="0">
                          <a:solidFill>
                            <a:schemeClr val="tx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en-US" altLang="ja-JP" sz="1000" b="1" baseline="0" dirty="0">
                          <a:solidFill>
                            <a:schemeClr val="tx1"/>
                          </a:solidFill>
                          <a:latin typeface="Meiryo UI" panose="020B0604030504040204" pitchFamily="50" charset="-128"/>
                          <a:ea typeface="Meiryo UI" panose="020B0604030504040204" pitchFamily="50" charset="-128"/>
                        </a:rPr>
                        <a:t>12</a:t>
                      </a:r>
                      <a:r>
                        <a:rPr kumimoji="1" lang="ja-JP" altLang="en-US" sz="1000" b="1" baseline="0" dirty="0">
                          <a:solidFill>
                            <a:schemeClr val="tx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１月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２月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856090"/>
                  </a:ext>
                </a:extLst>
              </a:tr>
              <a:tr h="872466">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415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6014887"/>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7082847"/>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3374535"/>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6430981"/>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479820"/>
                  </a:ext>
                </a:extLst>
              </a:tr>
            </a:tbl>
          </a:graphicData>
        </a:graphic>
      </p:graphicFrame>
      <p:sp>
        <p:nvSpPr>
          <p:cNvPr id="11" name="テキスト ボックス 6">
            <a:extLst>
              <a:ext uri="{FF2B5EF4-FFF2-40B4-BE49-F238E27FC236}">
                <a16:creationId xmlns:a16="http://schemas.microsoft.com/office/drawing/2014/main" id="{23FF3E24-1C24-4E32-881D-A056F7E5AF79}"/>
              </a:ext>
            </a:extLst>
          </p:cNvPr>
          <p:cNvSpPr txBox="1"/>
          <p:nvPr/>
        </p:nvSpPr>
        <p:spPr>
          <a:xfrm>
            <a:off x="853564" y="1356598"/>
            <a:ext cx="8198869" cy="307777"/>
          </a:xfrm>
          <a:prstGeom prst="rect">
            <a:avLst/>
          </a:prstGeom>
          <a:solidFill>
            <a:schemeClr val="bg1"/>
          </a:solidFill>
          <a:ln>
            <a:solidFill>
              <a:srgbClr val="FF0000"/>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実施ステップが明確になるよう、可能な限り詳細にタスクを分解して記載してください。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495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38736" y="0"/>
            <a:ext cx="9203295" cy="4538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latin typeface="HGP創英角ｺﾞｼｯｸUB" panose="020B0900000000000000" pitchFamily="50" charset="-128"/>
                <a:ea typeface="HGP創英角ｺﾞｼｯｸUB" panose="020B0900000000000000" pitchFamily="50" charset="-128"/>
              </a:rPr>
              <a:t>■補助事業名称：</a:t>
            </a:r>
          </a:p>
        </p:txBody>
      </p:sp>
      <p:sp>
        <p:nvSpPr>
          <p:cNvPr id="14" name="テキスト ボックス 13">
            <a:extLst>
              <a:ext uri="{FF2B5EF4-FFF2-40B4-BE49-F238E27FC236}">
                <a16:creationId xmlns:a16="http://schemas.microsoft.com/office/drawing/2014/main" id="{BCBEDC3B-B551-4E61-AC59-025523BFFF30}"/>
              </a:ext>
            </a:extLst>
          </p:cNvPr>
          <p:cNvSpPr txBox="1"/>
          <p:nvPr/>
        </p:nvSpPr>
        <p:spPr>
          <a:xfrm>
            <a:off x="242969" y="841030"/>
            <a:ext cx="9300796" cy="5832821"/>
          </a:xfrm>
          <a:prstGeom prst="rect">
            <a:avLst/>
          </a:prstGeom>
          <a:noFill/>
          <a:ln>
            <a:solidFill>
              <a:schemeClr val="bg1">
                <a:lumMod val="65000"/>
              </a:schemeClr>
            </a:solidFill>
          </a:ln>
        </p:spPr>
        <p:txBody>
          <a:bodyPr wrap="square" rtlCol="0" anchor="t">
            <a:noAutofit/>
          </a:bodyPr>
          <a:lstStyle/>
          <a:p>
            <a:pPr algn="just"/>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endParaRPr lang="en-US" altLang="ja-JP" sz="12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A28E3AA-ECBB-4F7B-8761-0AEC3534E6B5}"/>
              </a:ext>
            </a:extLst>
          </p:cNvPr>
          <p:cNvSpPr txBox="1"/>
          <p:nvPr/>
        </p:nvSpPr>
        <p:spPr>
          <a:xfrm>
            <a:off x="362236" y="890699"/>
            <a:ext cx="8837182" cy="738664"/>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本事業における地方自治体、地域関係機関（経営支援機関、金融機関、教育機関等）との連携による実施体制及び役割分担がわかるよう図示してください。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図表を適宜利用するなど、連携状況が視覚的に分かるように工夫して記載してください。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65" name="テキスト プレースホルダー 2">
            <a:extLst>
              <a:ext uri="{FF2B5EF4-FFF2-40B4-BE49-F238E27FC236}">
                <a16:creationId xmlns:a16="http://schemas.microsoft.com/office/drawing/2014/main" id="{A2DEC8B4-3712-4F3D-9209-F715A6924A1E}"/>
              </a:ext>
            </a:extLst>
          </p:cNvPr>
          <p:cNvSpPr txBox="1">
            <a:spLocks/>
          </p:cNvSpPr>
          <p:nvPr/>
        </p:nvSpPr>
        <p:spPr>
          <a:xfrm>
            <a:off x="138736" y="482945"/>
            <a:ext cx="9303505" cy="3580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実施体制の全体像</a:t>
            </a:r>
            <a:r>
              <a:rPr lang="en-US" altLang="ja-JP" sz="1600" dirty="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30148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70F8650A-C75F-8C9D-7FCC-9607ADFFADC8}"/>
              </a:ext>
            </a:extLst>
          </p:cNvPr>
          <p:cNvSpPr/>
          <p:nvPr/>
        </p:nvSpPr>
        <p:spPr bwMode="auto">
          <a:xfrm>
            <a:off x="79559" y="2406893"/>
            <a:ext cx="4717424" cy="684107"/>
          </a:xfrm>
          <a:prstGeom prst="rect">
            <a:avLst/>
          </a:prstGeom>
          <a:ln>
            <a:solidFill>
              <a:schemeClr val="bg2">
                <a:lumMod val="75000"/>
              </a:schemeClr>
            </a:solidFill>
            <a:headEnd/>
            <a:tailEnd/>
          </a:ln>
        </p:spPr>
        <p:style>
          <a:lnRef idx="2">
            <a:schemeClr val="accent1"/>
          </a:lnRef>
          <a:fillRef idx="1">
            <a:schemeClr val="lt1"/>
          </a:fillRef>
          <a:effectRef idx="0">
            <a:schemeClr val="accent1"/>
          </a:effectRef>
          <a:fontRef idx="minor">
            <a:schemeClr val="dk1"/>
          </a:fontRef>
        </p:style>
        <p:txBody>
          <a:bodyPr wrap="square" rtlCol="0" anchor="ctr"/>
          <a:lstStyle/>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平成元年より○○市内にある中小企業に対して、各社個別に採用活動の支援を行った。しかし、労働人口の減少により、支援している地域企業それぞれが、年々採用活動に苦戦しており、同様の課題が浮き彫りになってきている。　</a:t>
            </a:r>
          </a:p>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a:t>
            </a:r>
            <a:endParaRPr kumimoji="0" lang="en-US" altLang="ja-JP" sz="1000" dirty="0">
              <a:latin typeface="Meiryo UI" panose="020B0604030504040204" pitchFamily="50" charset="-128"/>
              <a:ea typeface="Meiryo UI" panose="020B0604030504040204" pitchFamily="50" charset="-128"/>
            </a:endParaRPr>
          </a:p>
        </p:txBody>
      </p:sp>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80000" y="687311"/>
            <a:ext cx="9096412" cy="39296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Meiryo UI" panose="020B0604030504040204" pitchFamily="50" charset="-128"/>
                <a:ea typeface="Meiryo UI" panose="020B0604030504040204" pitchFamily="50" charset="-128"/>
              </a:rPr>
              <a:t>補助事業名称： □□□□□□□□□□□□□□□</a:t>
            </a:r>
          </a:p>
        </p:txBody>
      </p:sp>
      <p:sp>
        <p:nvSpPr>
          <p:cNvPr id="10" name="テキスト プレースホルダー 2">
            <a:extLst>
              <a:ext uri="{FF2B5EF4-FFF2-40B4-BE49-F238E27FC236}">
                <a16:creationId xmlns:a16="http://schemas.microsoft.com/office/drawing/2014/main" id="{170ABE15-4FC7-41E9-BB62-6EF6BF12CB8C}"/>
              </a:ext>
            </a:extLst>
          </p:cNvPr>
          <p:cNvSpPr txBox="1">
            <a:spLocks/>
          </p:cNvSpPr>
          <p:nvPr/>
        </p:nvSpPr>
        <p:spPr>
          <a:xfrm>
            <a:off x="5515762" y="436485"/>
            <a:ext cx="4115738" cy="363922"/>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kumimoji="1"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ja-JP" altLang="en-US" sz="1400" b="1" dirty="0">
                <a:latin typeface="Meiryo UI" panose="020B0604030504040204" pitchFamily="50" charset="-128"/>
                <a:ea typeface="Meiryo UI" panose="020B0604030504040204" pitchFamily="50" charset="-128"/>
              </a:rPr>
              <a:t>補助金申請額：</a:t>
            </a:r>
            <a:r>
              <a:rPr lang="ja-JP" altLang="en-US" sz="1400" b="1" u="sng"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円</a:t>
            </a:r>
          </a:p>
        </p:txBody>
      </p:sp>
      <p:sp>
        <p:nvSpPr>
          <p:cNvPr id="17" name="正方形/長方形 16">
            <a:extLst>
              <a:ext uri="{FF2B5EF4-FFF2-40B4-BE49-F238E27FC236}">
                <a16:creationId xmlns:a16="http://schemas.microsoft.com/office/drawing/2014/main" id="{D5B78102-90E2-4579-8A51-07E935AABEEA}"/>
              </a:ext>
            </a:extLst>
          </p:cNvPr>
          <p:cNvSpPr/>
          <p:nvPr/>
        </p:nvSpPr>
        <p:spPr bwMode="auto">
          <a:xfrm>
            <a:off x="671438" y="1051233"/>
            <a:ext cx="5093574" cy="1105925"/>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pPr algn="ju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県○○市における創業支援、スタートアップ支援、産業集積、雇用創出、採用（マッチング）、人材育成、キャリア支援、雇用の定着（フォローアップ）、新規事業創出支援等、様々な機能を有したコミュニティを形成することで、県内外からのプレゼンス（注目度）や求心力を高め、様々な課題を抱える地域事業者を支援し、地域の持続的な発展を目指す。</a:t>
            </a:r>
          </a:p>
        </p:txBody>
      </p:sp>
      <p:sp>
        <p:nvSpPr>
          <p:cNvPr id="18" name="正方形/長方形 17">
            <a:extLst>
              <a:ext uri="{FF2B5EF4-FFF2-40B4-BE49-F238E27FC236}">
                <a16:creationId xmlns:a16="http://schemas.microsoft.com/office/drawing/2014/main" id="{5A0C271D-BAAC-4D7D-A528-3F0AD97E53BA}"/>
              </a:ext>
            </a:extLst>
          </p:cNvPr>
          <p:cNvSpPr/>
          <p:nvPr/>
        </p:nvSpPr>
        <p:spPr bwMode="auto">
          <a:xfrm>
            <a:off x="7849871" y="993243"/>
            <a:ext cx="1874358" cy="1154637"/>
          </a:xfrm>
          <a:prstGeom prst="rect">
            <a:avLst/>
          </a:prstGeom>
          <a:ln>
            <a:solidFill>
              <a:schemeClr val="accent4">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○○市○○課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○○信用金庫　</a:t>
            </a:r>
            <a:endParaRPr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○○商工会議所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○○大学　</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○○センター</a:t>
            </a:r>
            <a:endParaRPr lang="en-US" altLang="ja-JP" sz="100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0481625-3F11-4188-990E-01389F69BD87}"/>
              </a:ext>
            </a:extLst>
          </p:cNvPr>
          <p:cNvSpPr/>
          <p:nvPr/>
        </p:nvSpPr>
        <p:spPr bwMode="auto">
          <a:xfrm>
            <a:off x="79559" y="1050438"/>
            <a:ext cx="591879" cy="1105925"/>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pPr algn="ctr"/>
            <a:r>
              <a:rPr kumimoji="0" lang="ja-JP" altLang="en-US" sz="1200" dirty="0">
                <a:solidFill>
                  <a:schemeClr val="tx1"/>
                </a:solidFill>
                <a:latin typeface="Meiryo UI" panose="020B0604030504040204" pitchFamily="50" charset="-128"/>
                <a:ea typeface="Meiryo UI" panose="020B0604030504040204" pitchFamily="50" charset="-128"/>
              </a:rPr>
              <a:t>事業</a:t>
            </a:r>
            <a:endParaRPr kumimoji="0" lang="en-US" altLang="ja-JP" sz="1200" dirty="0">
              <a:solidFill>
                <a:schemeClr val="tx1"/>
              </a:solidFill>
              <a:latin typeface="Meiryo UI" panose="020B0604030504040204" pitchFamily="50" charset="-128"/>
              <a:ea typeface="Meiryo UI" panose="020B0604030504040204" pitchFamily="50" charset="-128"/>
            </a:endParaRPr>
          </a:p>
          <a:p>
            <a:pPr algn="ctr"/>
            <a:r>
              <a:rPr kumimoji="0" lang="ja-JP" altLang="en-US" sz="1200" dirty="0">
                <a:solidFill>
                  <a:schemeClr val="tx1"/>
                </a:solidFill>
                <a:latin typeface="Meiryo UI" panose="020B0604030504040204" pitchFamily="50" charset="-128"/>
                <a:ea typeface="Meiryo UI" panose="020B0604030504040204" pitchFamily="50" charset="-128"/>
              </a:rPr>
              <a:t>概要</a:t>
            </a:r>
          </a:p>
        </p:txBody>
      </p:sp>
      <p:sp>
        <p:nvSpPr>
          <p:cNvPr id="20" name="正方形/長方形 19">
            <a:extLst>
              <a:ext uri="{FF2B5EF4-FFF2-40B4-BE49-F238E27FC236}">
                <a16:creationId xmlns:a16="http://schemas.microsoft.com/office/drawing/2014/main" id="{42CA08A6-815C-4D33-84AD-41110AB49E95}"/>
              </a:ext>
            </a:extLst>
          </p:cNvPr>
          <p:cNvSpPr/>
          <p:nvPr/>
        </p:nvSpPr>
        <p:spPr bwMode="auto">
          <a:xfrm>
            <a:off x="7559948" y="988828"/>
            <a:ext cx="282708" cy="1167535"/>
          </a:xfrm>
          <a:prstGeom prst="rect">
            <a:avLst/>
          </a:prstGeom>
          <a:solidFill>
            <a:schemeClr val="accent4">
              <a:lumMod val="60000"/>
              <a:lumOff val="40000"/>
            </a:schemeClr>
          </a:solidFill>
          <a:ln>
            <a:solidFill>
              <a:schemeClr val="accent4">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eaVert" wrap="none"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連携先</a:t>
            </a:r>
            <a:endParaRPr kumimoji="0" lang="ja-JP" altLang="en-US"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5A88856-3C60-4139-8828-6ED13C13ADDB}"/>
              </a:ext>
            </a:extLst>
          </p:cNvPr>
          <p:cNvSpPr/>
          <p:nvPr/>
        </p:nvSpPr>
        <p:spPr bwMode="auto">
          <a:xfrm>
            <a:off x="353734" y="3172483"/>
            <a:ext cx="9370495" cy="290960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rtlCol="0" anchor="ctr"/>
          <a:lstStyle/>
          <a:p>
            <a:pPr marL="801688" indent="-801688"/>
            <a:r>
              <a:rPr lang="ja-JP" altLang="en-US" sz="1400" b="1" u="sng" dirty="0">
                <a:latin typeface="Meiryo UI" panose="020B0604030504040204" pitchFamily="50" charset="-128"/>
                <a:ea typeface="Meiryo UI" panose="020B0604030504040204" pitchFamily="50" charset="-128"/>
              </a:rPr>
              <a:t>①本事業を通じて実施する取組</a:t>
            </a:r>
            <a:endParaRPr kumimoji="0" lang="en-US" altLang="ja-JP" sz="1400" b="1" u="sng" dirty="0">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（１）</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a:t>
            </a:r>
            <a:r>
              <a:rPr kumimoji="0"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IT</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人材マッチングイベント開催」</a:t>
            </a:r>
            <a:endParaRPr kumimoji="0"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地域に形成した地域コミュニティ</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を通じて、</a:t>
            </a:r>
            <a:r>
              <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IT</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人材採用（マッチング）、人材定着（キャリア支援）を図る。</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（２）</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「課題解決型兼業＆学生兼業人材マッチング」</a:t>
            </a:r>
            <a:endParaRPr kumimoji="0"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endParaRPr>
          </a:p>
          <a:p>
            <a:pPr marL="268288" marR="0" lvl="0" indent="-268288"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　　様々な課題を抱える地域企業と、上記①の事業等により生み出された</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兼業人材をマッチング</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b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b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801688" indent="-801688"/>
            <a:r>
              <a:rPr kumimoji="0" lang="ja-JP" altLang="en-US" sz="1400" b="1" u="sng" dirty="0">
                <a:latin typeface="Meiryo UI" panose="020B0604030504040204" pitchFamily="50" charset="-128"/>
                <a:ea typeface="Meiryo UI" panose="020B0604030504040204" pitchFamily="50" charset="-128"/>
              </a:rPr>
              <a:t>②見込まれる成果・効果　</a:t>
            </a:r>
            <a:endParaRPr kumimoji="0" lang="en-US" altLang="ja-JP" sz="1400" b="1" u="sng" dirty="0">
              <a:latin typeface="Meiryo UI" panose="020B0604030504040204" pitchFamily="50" charset="-128"/>
              <a:ea typeface="Meiryo UI" panose="020B0604030504040204" pitchFamily="50" charset="-128"/>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地域の共通課題である</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若者人材の流出防止・流入促進</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地域企業においては、</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意欲ある外部人材の採用</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人的ネットワークの拡大</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若者・学生人材においては、</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兼業によって課題解決に寄与する</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ことで</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地域・企業に必要とされ</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モチベーションアップ（キャリア支援）</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と</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定着率向上</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が期待される。</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endParaRPr lang="en-US" altLang="ja-JP" sz="1050" dirty="0">
              <a:latin typeface="Meiryo UI" panose="020B0604030504040204" pitchFamily="50" charset="-128"/>
              <a:ea typeface="Meiryo UI" panose="020B0604030504040204" pitchFamily="50" charset="-128"/>
            </a:endParaRPr>
          </a:p>
          <a:p>
            <a:pPr marL="801688" indent="-801688"/>
            <a:r>
              <a:rPr lang="ja-JP" altLang="en-US" sz="1400" b="1" u="sng" dirty="0">
                <a:latin typeface="Meiryo UI" panose="020B0604030504040204" pitchFamily="50" charset="-128"/>
                <a:ea typeface="Meiryo UI" panose="020B0604030504040204" pitchFamily="50" charset="-128"/>
              </a:rPr>
              <a:t>③事業終了後の持続運営に向けたロードマップ・アクションプラン内容と、その実現に向けた具体的な取組内容</a:t>
            </a:r>
            <a:endParaRPr lang="en-US" altLang="ja-JP" sz="1050" dirty="0">
              <a:latin typeface="Meiryo UI" panose="020B0604030504040204" pitchFamily="50" charset="-128"/>
              <a:ea typeface="Meiryo UI" panose="020B0604030504040204" pitchFamily="50" charset="-128"/>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自治体との連携：</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○○市○○課と本事業の事業化に向け連携</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することで</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地域の雇用対策を推進</a:t>
            </a: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a:t>
            </a:r>
            <a:endParaRPr kumimoji="0"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endParaRPr>
          </a:p>
          <a:p>
            <a:pPr marL="92075" marR="0" lvl="0" indent="-9207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Arial" charset="0"/>
              </a:rPr>
              <a:t>人材紹介業の免許取得：ビジネスの自立性・持続性の確保に向け、より</a:t>
            </a:r>
            <a:r>
              <a:rPr kumimoji="0"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Arial" charset="0"/>
              </a:rPr>
              <a:t>地域に根差した人材マッチングサービスを展開</a:t>
            </a:r>
            <a:endParaRPr kumimoji="0" lang="ja-JP" altLang="en-US" sz="120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4FAF5F36-7BE8-4730-948D-1A01EF026CAB}"/>
              </a:ext>
            </a:extLst>
          </p:cNvPr>
          <p:cNvSpPr/>
          <p:nvPr/>
        </p:nvSpPr>
        <p:spPr bwMode="auto">
          <a:xfrm>
            <a:off x="84287" y="3172483"/>
            <a:ext cx="269447" cy="2909607"/>
          </a:xfrm>
          <a:prstGeom prst="rect">
            <a:avLst/>
          </a:prstGeom>
          <a:solidFill>
            <a:schemeClr val="accent6">
              <a:lumMod val="40000"/>
              <a:lumOff val="60000"/>
            </a:schemeClr>
          </a:solidFill>
          <a:ln w="12700">
            <a:headEnd/>
            <a:tailEnd/>
          </a:ln>
        </p:spPr>
        <p:style>
          <a:lnRef idx="1">
            <a:schemeClr val="accent3"/>
          </a:lnRef>
          <a:fillRef idx="2">
            <a:schemeClr val="accent3"/>
          </a:fillRef>
          <a:effectRef idx="1">
            <a:schemeClr val="accent3"/>
          </a:effectRef>
          <a:fontRef idx="minor">
            <a:schemeClr val="dk1"/>
          </a:fontRef>
        </p:style>
        <p:txBody>
          <a:bodyPr vert="eaVert" wrap="none" rtlCol="0" anchor="ctr"/>
          <a:lstStyle/>
          <a:p>
            <a:pPr algn="ctr"/>
            <a:r>
              <a:rPr kumimoji="0" lang="ja-JP" altLang="en-US" sz="1200" dirty="0">
                <a:latin typeface="Meiryo UI" panose="020B0604030504040204" pitchFamily="50" charset="-128"/>
                <a:ea typeface="Meiryo UI" panose="020B0604030504040204" pitchFamily="50" charset="-128"/>
              </a:rPr>
              <a:t>事業内容</a:t>
            </a:r>
          </a:p>
        </p:txBody>
      </p:sp>
      <p:sp>
        <p:nvSpPr>
          <p:cNvPr id="32" name="正方形/長方形 31">
            <a:extLst>
              <a:ext uri="{FF2B5EF4-FFF2-40B4-BE49-F238E27FC236}">
                <a16:creationId xmlns:a16="http://schemas.microsoft.com/office/drawing/2014/main" id="{84A3A2D6-0F0D-442A-97E8-D4992F338A99}"/>
              </a:ext>
            </a:extLst>
          </p:cNvPr>
          <p:cNvSpPr/>
          <p:nvPr/>
        </p:nvSpPr>
        <p:spPr bwMode="auto">
          <a:xfrm>
            <a:off x="741853" y="6163573"/>
            <a:ext cx="8982377" cy="59088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rtlCol="0" anchor="ctr"/>
          <a:lstStyle/>
          <a:p>
            <a:pPr marL="171450" indent="-171450" algn="l">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コミュニティ形成イベント参加者数○○名、採用（マッチング）数○○件、コミュニティへの新規加入○○名</a:t>
            </a:r>
            <a:endParaRPr lang="en-US" altLang="ja-JP" sz="11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rPr>
              <a:t>企業の相談件数○○件、プロジェクト設計件数○○件</a:t>
            </a:r>
          </a:p>
        </p:txBody>
      </p:sp>
      <p:sp>
        <p:nvSpPr>
          <p:cNvPr id="33" name="正方形/長方形 32">
            <a:extLst>
              <a:ext uri="{FF2B5EF4-FFF2-40B4-BE49-F238E27FC236}">
                <a16:creationId xmlns:a16="http://schemas.microsoft.com/office/drawing/2014/main" id="{3A9C81BA-3425-4025-BF02-AABDE4F18AC9}"/>
              </a:ext>
            </a:extLst>
          </p:cNvPr>
          <p:cNvSpPr/>
          <p:nvPr/>
        </p:nvSpPr>
        <p:spPr bwMode="auto">
          <a:xfrm>
            <a:off x="84286" y="6160491"/>
            <a:ext cx="657567" cy="593970"/>
          </a:xfrm>
          <a:prstGeom prst="rect">
            <a:avLst/>
          </a:prstGeom>
          <a:ln w="12700">
            <a:headEnd/>
            <a:tailEnd/>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ja-JP" altLang="en-US" sz="1200" dirty="0">
                <a:latin typeface="Meiryo UI" panose="020B0604030504040204" pitchFamily="50" charset="-128"/>
                <a:ea typeface="Meiryo UI" panose="020B0604030504040204" pitchFamily="50" charset="-128"/>
              </a:rPr>
              <a:t>本事業の</a:t>
            </a:r>
            <a:endParaRPr kumimoji="0" lang="en-US" altLang="ja-JP" sz="1200" dirty="0">
              <a:latin typeface="Meiryo UI" panose="020B0604030504040204" pitchFamily="50" charset="-128"/>
              <a:ea typeface="Meiryo UI" panose="020B0604030504040204" pitchFamily="50" charset="-128"/>
            </a:endParaRPr>
          </a:p>
          <a:p>
            <a:pPr algn="ctr"/>
            <a:r>
              <a:rPr kumimoji="0" lang="ja-JP" altLang="en-US" sz="1200" dirty="0">
                <a:latin typeface="Meiryo UI" panose="020B0604030504040204" pitchFamily="50" charset="-128"/>
                <a:ea typeface="Meiryo UI" panose="020B0604030504040204" pitchFamily="50" charset="-128"/>
              </a:rPr>
              <a:t>成果目標</a:t>
            </a:r>
          </a:p>
        </p:txBody>
      </p:sp>
      <p:sp>
        <p:nvSpPr>
          <p:cNvPr id="22" name="テキスト プレースホルダー 2">
            <a:extLst>
              <a:ext uri="{FF2B5EF4-FFF2-40B4-BE49-F238E27FC236}">
                <a16:creationId xmlns:a16="http://schemas.microsoft.com/office/drawing/2014/main" id="{95329BE1-94F5-4F24-8837-DA9A90B9D1F9}"/>
              </a:ext>
            </a:extLst>
          </p:cNvPr>
          <p:cNvSpPr txBox="1">
            <a:spLocks/>
          </p:cNvSpPr>
          <p:nvPr/>
        </p:nvSpPr>
        <p:spPr>
          <a:xfrm>
            <a:off x="180000" y="487803"/>
            <a:ext cx="5058270" cy="3509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400" b="1" dirty="0">
                <a:latin typeface="Meiryo UI" panose="020B0604030504040204" pitchFamily="50" charset="-128"/>
                <a:ea typeface="Meiryo UI" panose="020B0604030504040204" pitchFamily="50" charset="-128"/>
              </a:rPr>
              <a:t>補助事業者名： ○○○○株式会社</a:t>
            </a:r>
            <a:endParaRPr lang="en-US" altLang="ja-JP" sz="1400" b="1" dirty="0">
              <a:latin typeface="Meiryo UI" panose="020B0604030504040204" pitchFamily="50" charset="-128"/>
              <a:ea typeface="Meiryo UI" panose="020B0604030504040204" pitchFamily="50" charset="-128"/>
            </a:endParaRPr>
          </a:p>
        </p:txBody>
      </p:sp>
      <p:sp>
        <p:nvSpPr>
          <p:cNvPr id="2" name="テキスト ボックス 2">
            <a:extLst>
              <a:ext uri="{FF2B5EF4-FFF2-40B4-BE49-F238E27FC236}">
                <a16:creationId xmlns:a16="http://schemas.microsoft.com/office/drawing/2014/main" id="{53B11DED-47A1-0E12-DDC3-AE9F9F1F33D4}"/>
              </a:ext>
            </a:extLst>
          </p:cNvPr>
          <p:cNvSpPr txBox="1">
            <a:spLocks noChangeArrowheads="1"/>
          </p:cNvSpPr>
          <p:nvPr/>
        </p:nvSpPr>
        <p:spPr bwMode="auto">
          <a:xfrm>
            <a:off x="0" y="0"/>
            <a:ext cx="9919247" cy="363922"/>
          </a:xfrm>
          <a:prstGeom prst="rect">
            <a:avLst/>
          </a:prstGeom>
          <a:noFill/>
          <a:ln w="9525">
            <a:noFill/>
            <a:miter lim="800000"/>
            <a:headEnd/>
            <a:tailEnd/>
          </a:ln>
        </p:spPr>
        <p:txBody>
          <a:bodyPr rot="0" vert="horz" wrap="square" lIns="91440" tIns="45720" rIns="91440" bIns="45720" anchor="t" anchorCtr="0">
            <a:noAutofit/>
          </a:bodyPr>
          <a:lstStyle/>
          <a:p>
            <a:pPr algn="ctr"/>
            <a:r>
              <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令和</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６</a:t>
            </a:r>
            <a:r>
              <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年度「地域</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の中堅・中核企業の経営力向上支援</a:t>
            </a:r>
            <a:r>
              <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事業補助金（地域戦略人材確保等実証事業）</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a:extLst>
              <a:ext uri="{FF2B5EF4-FFF2-40B4-BE49-F238E27FC236}">
                <a16:creationId xmlns:a16="http://schemas.microsoft.com/office/drawing/2014/main" id="{463A72A1-A78C-D796-3A93-69CED3CACB17}"/>
              </a:ext>
            </a:extLst>
          </p:cNvPr>
          <p:cNvSpPr/>
          <p:nvPr/>
        </p:nvSpPr>
        <p:spPr bwMode="auto">
          <a:xfrm>
            <a:off x="79558" y="2207118"/>
            <a:ext cx="4717425" cy="216965"/>
          </a:xfrm>
          <a:prstGeom prst="rect">
            <a:avLst/>
          </a:prstGeom>
          <a:solidFill>
            <a:schemeClr val="accent5">
              <a:lumMod val="40000"/>
              <a:lumOff val="60000"/>
            </a:schemeClr>
          </a:solidFill>
          <a:ln>
            <a:solidFill>
              <a:schemeClr val="bg2">
                <a:lumMod val="5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r>
              <a:rPr lang="ja-JP" altLang="en-US" sz="1200" dirty="0">
                <a:solidFill>
                  <a:schemeClr val="tx1"/>
                </a:solidFill>
                <a:latin typeface="Meiryo UI" panose="020B0604030504040204" pitchFamily="50" charset="-128"/>
                <a:ea typeface="Meiryo UI" panose="020B0604030504040204" pitchFamily="50" charset="-128"/>
              </a:rPr>
              <a:t>事業実施地域におけるこれまでの取組、沿革</a:t>
            </a:r>
            <a:endParaRPr kumimoji="0"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9D1477E-83AA-6E87-33AD-DA49C731B054}"/>
              </a:ext>
            </a:extLst>
          </p:cNvPr>
          <p:cNvSpPr/>
          <p:nvPr/>
        </p:nvSpPr>
        <p:spPr bwMode="auto">
          <a:xfrm>
            <a:off x="4891938" y="2381865"/>
            <a:ext cx="4826962" cy="70913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rtlCol="0" anchor="ctr"/>
          <a:lstStyle/>
          <a:p>
            <a:pPr marL="171450" indent="-171450" algn="l">
              <a:buFont typeface="Arial" panose="020B0604020202020204" pitchFamily="34" charset="0"/>
              <a:buChar char="•"/>
            </a:pPr>
            <a:r>
              <a:rPr kumimoji="0" lang="ja-JP" altLang="en-US" sz="1000" dirty="0">
                <a:latin typeface="Meiryo UI" panose="020B0604030504040204" pitchFamily="50" charset="-128"/>
                <a:ea typeface="Meiryo UI" panose="020B0604030504040204" pitchFamily="50" charset="-128"/>
              </a:rPr>
              <a:t>システムを俯瞰できる人材、プロジェクトマネジメントができる人材、ビジネスをデザインできる人材など、</a:t>
            </a:r>
            <a:r>
              <a:rPr kumimoji="0" lang="ja-JP" altLang="en-US" sz="1000" b="1" u="sng" dirty="0">
                <a:solidFill>
                  <a:srgbClr val="FF0000"/>
                </a:solidFill>
                <a:latin typeface="Meiryo UI" panose="020B0604030504040204" pitchFamily="50" charset="-128"/>
                <a:ea typeface="Meiryo UI" panose="020B0604030504040204" pitchFamily="50" charset="-128"/>
              </a:rPr>
              <a:t>高度</a:t>
            </a:r>
            <a:r>
              <a:rPr kumimoji="0" lang="en-US" altLang="ja-JP" sz="1000" b="1" u="sng" dirty="0">
                <a:solidFill>
                  <a:srgbClr val="FF0000"/>
                </a:solidFill>
                <a:latin typeface="Meiryo UI" panose="020B0604030504040204" pitchFamily="50" charset="-128"/>
                <a:ea typeface="Meiryo UI" panose="020B0604030504040204" pitchFamily="50" charset="-128"/>
              </a:rPr>
              <a:t>IT</a:t>
            </a:r>
            <a:r>
              <a:rPr kumimoji="0" lang="ja-JP" altLang="en-US" sz="1000" b="1" u="sng" dirty="0">
                <a:solidFill>
                  <a:srgbClr val="FF0000"/>
                </a:solidFill>
                <a:latin typeface="Meiryo UI" panose="020B0604030504040204" pitchFamily="50" charset="-128"/>
                <a:ea typeface="Meiryo UI" panose="020B0604030504040204" pitchFamily="50" charset="-128"/>
              </a:rPr>
              <a:t>人材へのニーズが高い</a:t>
            </a:r>
            <a:r>
              <a:rPr kumimoji="0" lang="ja-JP" altLang="en-US" sz="1000" dirty="0">
                <a:latin typeface="Meiryo UI" panose="020B0604030504040204" pitchFamily="50" charset="-128"/>
                <a:ea typeface="Meiryo UI" panose="020B0604030504040204" pitchFamily="50" charset="-128"/>
              </a:rPr>
              <a:t>。</a:t>
            </a:r>
            <a:endParaRPr kumimoji="0" lang="en-US" altLang="ja-JP" sz="1000" dirty="0">
              <a:latin typeface="Meiryo UI" panose="020B0604030504040204" pitchFamily="50" charset="-128"/>
              <a:ea typeface="Meiryo UI" panose="020B0604030504040204" pitchFamily="50" charset="-128"/>
            </a:endParaRPr>
          </a:p>
          <a:p>
            <a:pPr marL="171450" indent="-171450" algn="l">
              <a:buFont typeface="Arial" panose="020B0604020202020204" pitchFamily="34" charset="0"/>
              <a:buChar char="•"/>
            </a:pPr>
            <a:r>
              <a:rPr kumimoji="0" lang="en-US" altLang="ja-JP" sz="1000" dirty="0">
                <a:latin typeface="Meiryo UI" panose="020B0604030504040204" pitchFamily="50" charset="-128"/>
                <a:ea typeface="Meiryo UI" panose="020B0604030504040204" pitchFamily="50" charset="-128"/>
              </a:rPr>
              <a:t>Web</a:t>
            </a:r>
            <a:r>
              <a:rPr kumimoji="0" lang="ja-JP" altLang="en-US" sz="1000" dirty="0">
                <a:latin typeface="Meiryo UI" panose="020B0604030504040204" pitchFamily="50" charset="-128"/>
                <a:ea typeface="Meiryo UI" panose="020B0604030504040204" pitchFamily="50" charset="-128"/>
              </a:rPr>
              <a:t>のリニューアル、新規事業の戦略作り、マーケティング支援などに注力したいが、そのための</a:t>
            </a:r>
            <a:r>
              <a:rPr kumimoji="0" lang="ja-JP" altLang="en-US" sz="1000" b="1" u="sng" dirty="0">
                <a:solidFill>
                  <a:srgbClr val="FF0000"/>
                </a:solidFill>
                <a:latin typeface="Meiryo UI" panose="020B0604030504040204" pitchFamily="50" charset="-128"/>
                <a:ea typeface="Meiryo UI" panose="020B0604030504040204" pitchFamily="50" charset="-128"/>
              </a:rPr>
              <a:t>ノウハウが無い</a:t>
            </a:r>
            <a:r>
              <a:rPr kumimoji="0" lang="ja-JP" altLang="en-US" sz="1000" dirty="0">
                <a:latin typeface="Meiryo UI" panose="020B0604030504040204" pitchFamily="50" charset="-128"/>
                <a:ea typeface="Meiryo UI" panose="020B0604030504040204" pitchFamily="50" charset="-128"/>
              </a:rPr>
              <a:t>。　　</a:t>
            </a:r>
            <a:endParaRPr kumimoji="0" lang="en-US" altLang="ja-JP" sz="10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872B60B6-C40F-AA61-E4E2-CBAC237F5A38}"/>
              </a:ext>
            </a:extLst>
          </p:cNvPr>
          <p:cNvSpPr/>
          <p:nvPr/>
        </p:nvSpPr>
        <p:spPr bwMode="auto">
          <a:xfrm>
            <a:off x="4891938" y="2204590"/>
            <a:ext cx="4826962" cy="219143"/>
          </a:xfrm>
          <a:prstGeom prst="rect">
            <a:avLst/>
          </a:prstGeom>
          <a:ln w="12700">
            <a:headEnd/>
            <a:tailEnd/>
          </a:ln>
        </p:spPr>
        <p:style>
          <a:lnRef idx="1">
            <a:schemeClr val="accent1"/>
          </a:lnRef>
          <a:fillRef idx="2">
            <a:schemeClr val="accent1"/>
          </a:fillRef>
          <a:effectRef idx="1">
            <a:schemeClr val="accent1"/>
          </a:effectRef>
          <a:fontRef idx="minor">
            <a:schemeClr val="dk1"/>
          </a:fontRef>
        </p:style>
        <p:txBody>
          <a:bodyPr wrap="none" rtlCol="0" anchor="ctr"/>
          <a:lstStyle/>
          <a:p>
            <a:r>
              <a:rPr lang="ja-JP" altLang="en-US" sz="1200" dirty="0">
                <a:latin typeface="Meiryo UI" panose="020B0604030504040204" pitchFamily="50" charset="-128"/>
                <a:ea typeface="Meiryo UI" panose="020B0604030504040204" pitchFamily="50" charset="-128"/>
              </a:rPr>
              <a:t>地域企業が抱える人材課題</a:t>
            </a:r>
            <a:endParaRPr kumimoji="0" lang="ja-JP" altLang="en-US" sz="12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B9E841D1-7B3F-5002-2BF6-3E8E09ECA7D3}"/>
              </a:ext>
            </a:extLst>
          </p:cNvPr>
          <p:cNvSpPr/>
          <p:nvPr/>
        </p:nvSpPr>
        <p:spPr bwMode="auto">
          <a:xfrm>
            <a:off x="5858382" y="1032853"/>
            <a:ext cx="1621875" cy="257582"/>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horz" wrap="none"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取組地域</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93B4E5C-8A87-F542-1338-11D43F0C3AA1}"/>
              </a:ext>
            </a:extLst>
          </p:cNvPr>
          <p:cNvSpPr/>
          <p:nvPr/>
        </p:nvSpPr>
        <p:spPr bwMode="auto">
          <a:xfrm>
            <a:off x="5858383" y="1257546"/>
            <a:ext cx="1621875" cy="340600"/>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r>
              <a:rPr kumimoji="0" lang="ja-JP" altLang="en-US" sz="1000" dirty="0">
                <a:latin typeface="Meiryo UI" panose="020B0604030504040204" pitchFamily="50" charset="-128"/>
                <a:ea typeface="Meiryo UI" panose="020B0604030504040204" pitchFamily="50" charset="-128"/>
              </a:rPr>
              <a:t>○○県○○市</a:t>
            </a:r>
            <a:endParaRPr kumimoji="0" lang="en-US" altLang="ja-JP" sz="10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A780E78E-3FCF-1A07-E431-B752044D5408}"/>
              </a:ext>
            </a:extLst>
          </p:cNvPr>
          <p:cNvSpPr/>
          <p:nvPr/>
        </p:nvSpPr>
        <p:spPr bwMode="auto">
          <a:xfrm>
            <a:off x="5858383" y="1622584"/>
            <a:ext cx="1621875" cy="202426"/>
          </a:xfrm>
          <a:prstGeom prst="rect">
            <a:avLst/>
          </a:prstGeom>
          <a:solidFill>
            <a:schemeClr val="accent1">
              <a:lumMod val="40000"/>
              <a:lumOff val="60000"/>
            </a:schemeClr>
          </a:solidFill>
          <a:ln>
            <a:solidFill>
              <a:schemeClr val="accent1">
                <a:lumMod val="60000"/>
                <a:lumOff val="40000"/>
              </a:schemeClr>
            </a:solidFill>
            <a:headEnd/>
            <a:tailEnd/>
          </a:ln>
        </p:spPr>
        <p:style>
          <a:lnRef idx="2">
            <a:schemeClr val="dk1">
              <a:shade val="50000"/>
            </a:schemeClr>
          </a:lnRef>
          <a:fillRef idx="1">
            <a:schemeClr val="dk1"/>
          </a:fillRef>
          <a:effectRef idx="0">
            <a:schemeClr val="dk1"/>
          </a:effectRef>
          <a:fontRef idx="minor">
            <a:schemeClr val="lt1"/>
          </a:fontRef>
        </p:style>
        <p:txBody>
          <a:bodyPr vert="horz" wrap="none" rtlCol="0" anchor="ctr"/>
          <a:lstStyle/>
          <a:p>
            <a:pPr algn="ctr"/>
            <a:r>
              <a:rPr kumimoji="0" lang="ja-JP" altLang="en-US" sz="1200" dirty="0">
                <a:solidFill>
                  <a:schemeClr val="tx1"/>
                </a:solidFill>
                <a:latin typeface="Meiryo UI" panose="020B0604030504040204" pitchFamily="50" charset="-128"/>
                <a:ea typeface="Meiryo UI" panose="020B0604030504040204" pitchFamily="50" charset="-128"/>
              </a:rPr>
              <a:t>サービス・施策区分</a:t>
            </a:r>
          </a:p>
        </p:txBody>
      </p:sp>
      <p:sp>
        <p:nvSpPr>
          <p:cNvPr id="23" name="正方形/長方形 22">
            <a:extLst>
              <a:ext uri="{FF2B5EF4-FFF2-40B4-BE49-F238E27FC236}">
                <a16:creationId xmlns:a16="http://schemas.microsoft.com/office/drawing/2014/main" id="{C517E7D2-A97B-0CAC-A142-5DFCDC0211F8}"/>
              </a:ext>
            </a:extLst>
          </p:cNvPr>
          <p:cNvSpPr/>
          <p:nvPr/>
        </p:nvSpPr>
        <p:spPr bwMode="auto">
          <a:xfrm>
            <a:off x="5858383" y="1819021"/>
            <a:ext cx="1621874" cy="338138"/>
          </a:xfrm>
          <a:prstGeom prst="rect">
            <a:avLst/>
          </a:prstGeom>
          <a:ln>
            <a:solidFill>
              <a:schemeClr val="accent1">
                <a:lumMod val="60000"/>
                <a:lumOff val="40000"/>
              </a:schemeClr>
            </a:solidFill>
            <a:headEnd/>
            <a:tailEnd/>
          </a:ln>
        </p:spPr>
        <p:style>
          <a:lnRef idx="2">
            <a:schemeClr val="dk1"/>
          </a:lnRef>
          <a:fillRef idx="1">
            <a:schemeClr val="lt1"/>
          </a:fillRef>
          <a:effectRef idx="0">
            <a:schemeClr val="dk1"/>
          </a:effectRef>
          <a:fontRef idx="minor">
            <a:schemeClr val="dk1"/>
          </a:fontRef>
        </p:style>
        <p:txBody>
          <a:bodyPr wrap="square" rtlCol="0" anchor="ctr"/>
          <a:lstStyle/>
          <a:p>
            <a:r>
              <a:rPr lang="ja-JP" altLang="en-US" sz="1000" dirty="0">
                <a:latin typeface="Meiryo UI" panose="020B0604030504040204" pitchFamily="50" charset="-128"/>
                <a:ea typeface="Meiryo UI" panose="020B0604030504040204" pitchFamily="50" charset="-128"/>
              </a:rPr>
              <a:t>人材獲得、人材育成、</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キャリア支援</a:t>
            </a:r>
            <a:endParaRPr kumimoji="0" lang="en-US" altLang="ja-JP" sz="10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B09195D-9450-1016-B7DC-0F3BC8E5BAD2}"/>
              </a:ext>
            </a:extLst>
          </p:cNvPr>
          <p:cNvSpPr/>
          <p:nvPr/>
        </p:nvSpPr>
        <p:spPr bwMode="auto">
          <a:xfrm>
            <a:off x="-41627" y="49808"/>
            <a:ext cx="310298" cy="274614"/>
          </a:xfrm>
          <a:prstGeom prst="rect">
            <a:avLst/>
          </a:prstGeom>
          <a:ln w="12700">
            <a:headEnd/>
            <a:tailEnd/>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ja-JP" altLang="en-US" sz="1200" dirty="0">
                <a:latin typeface="Meiryo UI" panose="020B0604030504040204" pitchFamily="50" charset="-128"/>
                <a:ea typeface="Meiryo UI" panose="020B0604030504040204" pitchFamily="50" charset="-128"/>
              </a:rPr>
              <a:t>例</a:t>
            </a:r>
            <a:endParaRPr kumimoji="0" lang="ja-JP" altLang="en-US" sz="12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2CA0DF14-DE7B-322D-8779-2CFB32CEA6A4}"/>
              </a:ext>
            </a:extLst>
          </p:cNvPr>
          <p:cNvSpPr/>
          <p:nvPr/>
        </p:nvSpPr>
        <p:spPr>
          <a:xfrm>
            <a:off x="10100488" y="931648"/>
            <a:ext cx="3056055" cy="5047536"/>
          </a:xfrm>
          <a:prstGeom prst="rect">
            <a:avLst/>
          </a:prstGeom>
          <a:solidFill>
            <a:schemeClr val="bg1"/>
          </a:solidFill>
          <a:ln>
            <a:solidFill>
              <a:srgbClr val="FF0000"/>
            </a:solidFill>
          </a:ln>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400" dirty="0">
                <a:solidFill>
                  <a:srgbClr val="FF0000"/>
                </a:solidFill>
                <a:latin typeface="Meiryo UI" panose="020B0604030504040204" pitchFamily="50" charset="-128"/>
                <a:ea typeface="Meiryo UI" panose="020B0604030504040204" pitchFamily="50" charset="-128"/>
              </a:rPr>
              <a:t>★スライド４枚目以降の作成例を参考に記載してください。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本スライドには、「事業概要」をはじめ、事業計画書に記載している内容をもとに記載してください。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「取組地域」については、本事業において取組を行う市町村名や地域名を記載してください。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「サービス・施策区分」については、事業計画書に記載している取組のうち、以下より該当するものを記載してください。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人材獲得</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人材育成</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キャリア支援</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「連携先」については、連携する自治体や地域機関の名称を全て記載してください。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Ⓑ働き方改革推進枠に応募の場合は、「①本事業を通じて実施する取り組み」欄に、「働き方改革推進」の取組内容もご記載ください。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55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8FA0217A-9981-7085-EC9F-6655A2212920}"/>
              </a:ext>
            </a:extLst>
          </p:cNvPr>
          <p:cNvGraphicFramePr>
            <a:graphicFrameLocks noGrp="1" noChangeAspect="1"/>
          </p:cNvGraphicFramePr>
          <p:nvPr>
            <p:extLst>
              <p:ext uri="{D42A27DB-BD31-4B8C-83A1-F6EECF244321}">
                <p14:modId xmlns:p14="http://schemas.microsoft.com/office/powerpoint/2010/main" val="1766137094"/>
              </p:ext>
            </p:extLst>
          </p:nvPr>
        </p:nvGraphicFramePr>
        <p:xfrm>
          <a:off x="145323" y="217684"/>
          <a:ext cx="9490287" cy="6468863"/>
        </p:xfrm>
        <a:graphic>
          <a:graphicData uri="http://schemas.openxmlformats.org/drawingml/2006/table">
            <a:tbl>
              <a:tblPr firstRow="1" bandRow="1"/>
              <a:tblGrid>
                <a:gridCol w="1542919">
                  <a:extLst>
                    <a:ext uri="{9D8B030D-6E8A-4147-A177-3AD203B41FA5}">
                      <a16:colId xmlns:a16="http://schemas.microsoft.com/office/drawing/2014/main" val="3963223197"/>
                    </a:ext>
                  </a:extLst>
                </a:gridCol>
                <a:gridCol w="993421">
                  <a:extLst>
                    <a:ext uri="{9D8B030D-6E8A-4147-A177-3AD203B41FA5}">
                      <a16:colId xmlns:a16="http://schemas.microsoft.com/office/drawing/2014/main" val="4253102216"/>
                    </a:ext>
                  </a:extLst>
                </a:gridCol>
                <a:gridCol w="993421">
                  <a:extLst>
                    <a:ext uri="{9D8B030D-6E8A-4147-A177-3AD203B41FA5}">
                      <a16:colId xmlns:a16="http://schemas.microsoft.com/office/drawing/2014/main" val="3347757924"/>
                    </a:ext>
                  </a:extLst>
                </a:gridCol>
                <a:gridCol w="993421">
                  <a:extLst>
                    <a:ext uri="{9D8B030D-6E8A-4147-A177-3AD203B41FA5}">
                      <a16:colId xmlns:a16="http://schemas.microsoft.com/office/drawing/2014/main" val="1545758837"/>
                    </a:ext>
                  </a:extLst>
                </a:gridCol>
                <a:gridCol w="993421">
                  <a:extLst>
                    <a:ext uri="{9D8B030D-6E8A-4147-A177-3AD203B41FA5}">
                      <a16:colId xmlns:a16="http://schemas.microsoft.com/office/drawing/2014/main" val="1391264493"/>
                    </a:ext>
                  </a:extLst>
                </a:gridCol>
                <a:gridCol w="993421">
                  <a:extLst>
                    <a:ext uri="{9D8B030D-6E8A-4147-A177-3AD203B41FA5}">
                      <a16:colId xmlns:a16="http://schemas.microsoft.com/office/drawing/2014/main" val="585422323"/>
                    </a:ext>
                  </a:extLst>
                </a:gridCol>
                <a:gridCol w="993421">
                  <a:extLst>
                    <a:ext uri="{9D8B030D-6E8A-4147-A177-3AD203B41FA5}">
                      <a16:colId xmlns:a16="http://schemas.microsoft.com/office/drawing/2014/main" val="981418912"/>
                    </a:ext>
                  </a:extLst>
                </a:gridCol>
                <a:gridCol w="993421">
                  <a:extLst>
                    <a:ext uri="{9D8B030D-6E8A-4147-A177-3AD203B41FA5}">
                      <a16:colId xmlns:a16="http://schemas.microsoft.com/office/drawing/2014/main" val="3175353997"/>
                    </a:ext>
                  </a:extLst>
                </a:gridCol>
                <a:gridCol w="993421">
                  <a:extLst>
                    <a:ext uri="{9D8B030D-6E8A-4147-A177-3AD203B41FA5}">
                      <a16:colId xmlns:a16="http://schemas.microsoft.com/office/drawing/2014/main" val="3392433753"/>
                    </a:ext>
                  </a:extLst>
                </a:gridCol>
              </a:tblGrid>
              <a:tr h="394672">
                <a:tc gridSpan="9">
                  <a:txBody>
                    <a:bodyPr/>
                    <a:lstStyle/>
                    <a:p>
                      <a:pPr algn="ctr">
                        <a:lnSpc>
                          <a:spcPts val="1200"/>
                        </a:lnSpc>
                      </a:pPr>
                      <a:r>
                        <a:rPr kumimoji="1" lang="ja-JP" altLang="en-US" sz="1200" b="1" baseline="0" dirty="0">
                          <a:solidFill>
                            <a:schemeClr val="bg1"/>
                          </a:solidFill>
                          <a:latin typeface="Meiryo UI" panose="020B0604030504040204" pitchFamily="50" charset="-128"/>
                          <a:ea typeface="Meiryo UI" panose="020B0604030504040204" pitchFamily="50" charset="-128"/>
                        </a:rPr>
                        <a:t>年間スケジュール</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200"/>
                        </a:lnSpc>
                      </a:pPr>
                      <a:endParaRPr kumimoji="1" lang="ja-JP" altLang="en-US" sz="1200" b="1"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69017347"/>
                  </a:ext>
                </a:extLst>
              </a:tr>
              <a:tr h="670266">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000" b="1" baseline="0" dirty="0">
                          <a:solidFill>
                            <a:schemeClr val="tx1"/>
                          </a:solidFill>
                          <a:latin typeface="Meiryo UI" panose="020B0604030504040204" pitchFamily="50" charset="-128"/>
                          <a:ea typeface="Meiryo UI" panose="020B0604030504040204" pitchFamily="50" charset="-128"/>
                        </a:rPr>
                        <a:t>実施内容</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７月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８月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９月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１０月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１１月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１２月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１月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pPr>
                      <a:r>
                        <a:rPr kumimoji="1" lang="ja-JP" altLang="en-US" sz="1000" b="1" baseline="0" dirty="0">
                          <a:solidFill>
                            <a:schemeClr val="tx1"/>
                          </a:solidFill>
                          <a:latin typeface="Meiryo UI" panose="020B0604030504040204" pitchFamily="50" charset="-128"/>
                          <a:ea typeface="Meiryo UI" panose="020B0604030504040204" pitchFamily="50" charset="-128"/>
                        </a:rPr>
                        <a:t>２月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856090"/>
                  </a:ext>
                </a:extLst>
              </a:tr>
              <a:tr h="872466">
                <a:tc>
                  <a:txBody>
                    <a:bodyPr/>
                    <a:lstStyle/>
                    <a:p>
                      <a:pPr algn="ctr"/>
                      <a:r>
                        <a:rPr kumimoji="1" lang="ja-JP" altLang="en-US" sz="1000" b="0" baseline="0" dirty="0">
                          <a:solidFill>
                            <a:schemeClr val="tx1"/>
                          </a:solidFill>
                          <a:latin typeface="Meiryo UI" panose="020B0604030504040204" pitchFamily="50" charset="-128"/>
                          <a:ea typeface="Meiryo UI" panose="020B0604030504040204" pitchFamily="50" charset="-128"/>
                        </a:rPr>
                        <a:t>採用担当者ﾜｰｸｼｮｯﾌﾟ</a:t>
                      </a: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0415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baseline="0" dirty="0">
                          <a:solidFill>
                            <a:schemeClr val="tx1"/>
                          </a:solidFill>
                          <a:latin typeface="Meiryo UI" panose="020B0604030504040204" pitchFamily="50" charset="-128"/>
                          <a:ea typeface="Meiryo UI" panose="020B0604030504040204" pitchFamily="50" charset="-128"/>
                        </a:rPr>
                        <a:t>魅力発信ツール作成</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a:solidFill>
                            <a:schemeClr val="tx1"/>
                          </a:solidFill>
                          <a:latin typeface="Meiryo UI" panose="020B0604030504040204" pitchFamily="50" charset="-128"/>
                          <a:ea typeface="Meiryo UI" panose="020B0604030504040204" pitchFamily="50" charset="-128"/>
                        </a:rPr>
                        <a:t>●完成</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6014887"/>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baseline="0" dirty="0">
                          <a:solidFill>
                            <a:schemeClr val="tx1"/>
                          </a:solidFill>
                          <a:latin typeface="Meiryo UI" panose="020B0604030504040204" pitchFamily="50" charset="-128"/>
                          <a:ea typeface="Meiryo UI" panose="020B0604030504040204" pitchFamily="50" charset="-128"/>
                        </a:rPr>
                        <a:t>採用イベント出展</a:t>
                      </a: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a:solidFill>
                            <a:schemeClr val="tx1"/>
                          </a:solidFill>
                          <a:latin typeface="Meiryo UI" panose="020B0604030504040204" pitchFamily="50" charset="-128"/>
                          <a:ea typeface="Meiryo UI" panose="020B0604030504040204" pitchFamily="50" charset="-128"/>
                        </a:rPr>
                        <a:t>●参加</a:t>
                      </a: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7082847"/>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baseline="0" dirty="0">
                          <a:solidFill>
                            <a:schemeClr val="tx1"/>
                          </a:solidFill>
                          <a:latin typeface="Meiryo UI" panose="020B0604030504040204" pitchFamily="50" charset="-128"/>
                          <a:ea typeface="Meiryo UI" panose="020B0604030504040204" pitchFamily="50" charset="-128"/>
                        </a:rPr>
                        <a:t>内定者研修</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baseline="0" dirty="0">
                          <a:solidFill>
                            <a:schemeClr val="tx1"/>
                          </a:solidFill>
                          <a:latin typeface="Meiryo UI" panose="020B0604030504040204" pitchFamily="50" charset="-128"/>
                          <a:ea typeface="Meiryo UI" panose="020B0604030504040204" pitchFamily="50" charset="-128"/>
                        </a:rPr>
                        <a:t>●実施</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3374535"/>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6430981"/>
                  </a:ext>
                </a:extLst>
              </a:tr>
              <a:tr h="8724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479820"/>
                  </a:ext>
                </a:extLst>
              </a:tr>
            </a:tbl>
          </a:graphicData>
        </a:graphic>
      </p:graphicFrame>
      <p:sp>
        <p:nvSpPr>
          <p:cNvPr id="11" name="テキスト ボックス 6">
            <a:extLst>
              <a:ext uri="{FF2B5EF4-FFF2-40B4-BE49-F238E27FC236}">
                <a16:creationId xmlns:a16="http://schemas.microsoft.com/office/drawing/2014/main" id="{23FF3E24-1C24-4E32-881D-A056F7E5AF79}"/>
              </a:ext>
            </a:extLst>
          </p:cNvPr>
          <p:cNvSpPr txBox="1"/>
          <p:nvPr/>
        </p:nvSpPr>
        <p:spPr>
          <a:xfrm>
            <a:off x="1087374" y="1231082"/>
            <a:ext cx="8198869" cy="307777"/>
          </a:xfrm>
          <a:prstGeom prst="rect">
            <a:avLst/>
          </a:prstGeom>
          <a:solidFill>
            <a:schemeClr val="bg1"/>
          </a:solidFill>
          <a:ln>
            <a:solidFill>
              <a:srgbClr val="FF0000"/>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実施ステップが明確になるよう、可能な限り詳細にタスクを分解して記載してください。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cxnSp>
        <p:nvCxnSpPr>
          <p:cNvPr id="2" name="直線矢印コネクタ 1">
            <a:extLst>
              <a:ext uri="{FF2B5EF4-FFF2-40B4-BE49-F238E27FC236}">
                <a16:creationId xmlns:a16="http://schemas.microsoft.com/office/drawing/2014/main" id="{FE7B50A6-7650-0449-A36C-A432C3E6CEC5}"/>
              </a:ext>
            </a:extLst>
          </p:cNvPr>
          <p:cNvCxnSpPr>
            <a:cxnSpLocks/>
          </p:cNvCxnSpPr>
          <p:nvPr/>
        </p:nvCxnSpPr>
        <p:spPr>
          <a:xfrm>
            <a:off x="2313193" y="1722365"/>
            <a:ext cx="69730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直線矢印コネクタ 3">
            <a:extLst>
              <a:ext uri="{FF2B5EF4-FFF2-40B4-BE49-F238E27FC236}">
                <a16:creationId xmlns:a16="http://schemas.microsoft.com/office/drawing/2014/main" id="{AB7E69D9-AD7A-B3C0-07ED-B19BF85FA4EE}"/>
              </a:ext>
            </a:extLst>
          </p:cNvPr>
          <p:cNvCxnSpPr/>
          <p:nvPr/>
        </p:nvCxnSpPr>
        <p:spPr>
          <a:xfrm>
            <a:off x="2362200" y="2715179"/>
            <a:ext cx="25908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a:extLst>
              <a:ext uri="{FF2B5EF4-FFF2-40B4-BE49-F238E27FC236}">
                <a16:creationId xmlns:a16="http://schemas.microsoft.com/office/drawing/2014/main" id="{42575C1F-47DD-A2FE-DA68-701AEB595702}"/>
              </a:ext>
            </a:extLst>
          </p:cNvPr>
          <p:cNvCxnSpPr>
            <a:cxnSpLocks/>
          </p:cNvCxnSpPr>
          <p:nvPr/>
        </p:nvCxnSpPr>
        <p:spPr>
          <a:xfrm>
            <a:off x="3735243" y="3655840"/>
            <a:ext cx="20618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直線矢印コネクタ 5">
            <a:extLst>
              <a:ext uri="{FF2B5EF4-FFF2-40B4-BE49-F238E27FC236}">
                <a16:creationId xmlns:a16="http://schemas.microsoft.com/office/drawing/2014/main" id="{1D50A38B-0E0C-7BDB-CC22-BFE93E0EEBA5}"/>
              </a:ext>
            </a:extLst>
          </p:cNvPr>
          <p:cNvCxnSpPr/>
          <p:nvPr/>
        </p:nvCxnSpPr>
        <p:spPr>
          <a:xfrm>
            <a:off x="6197600" y="4501207"/>
            <a:ext cx="25908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333FB55F-F30E-EE1F-21D7-FA719D1F3A5A}"/>
              </a:ext>
            </a:extLst>
          </p:cNvPr>
          <p:cNvSpPr/>
          <p:nvPr/>
        </p:nvSpPr>
        <p:spPr bwMode="auto">
          <a:xfrm>
            <a:off x="-41627" y="49808"/>
            <a:ext cx="310298" cy="274614"/>
          </a:xfrm>
          <a:prstGeom prst="rect">
            <a:avLst/>
          </a:prstGeom>
          <a:ln w="12700">
            <a:headEnd/>
            <a:tailEnd/>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ja-JP" altLang="en-US" sz="1200" dirty="0">
                <a:latin typeface="Meiryo UI" panose="020B0604030504040204" pitchFamily="50" charset="-128"/>
                <a:ea typeface="Meiryo UI" panose="020B0604030504040204" pitchFamily="50" charset="-128"/>
              </a:rPr>
              <a:t>例</a:t>
            </a:r>
            <a:endParaRPr kumimoji="0"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2030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1156</Words>
  <Application>Microsoft Office PowerPoint</Application>
  <PresentationFormat>A4 210 x 297 mm</PresentationFormat>
  <Paragraphs>140</Paragraphs>
  <Slides>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HGP創英角ｺﾞｼｯｸUB</vt:lpstr>
      <vt:lpstr>Meiryo UI</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2024-04-23T07:18:52Z</dcterms:created>
  <dcterms:modified xsi:type="dcterms:W3CDTF">2024-04-23T07:19:00Z</dcterms:modified>
</cp:coreProperties>
</file>